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89" r:id="rId4"/>
    <p:sldId id="290" r:id="rId5"/>
    <p:sldId id="258" r:id="rId6"/>
    <p:sldId id="292" r:id="rId7"/>
    <p:sldId id="293" r:id="rId8"/>
    <p:sldId id="282" r:id="rId9"/>
    <p:sldId id="283" r:id="rId10"/>
    <p:sldId id="270" r:id="rId11"/>
    <p:sldId id="294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1D0E89-26FE-461D-9371-0335D6BD9730}" type="doc">
      <dgm:prSet loTypeId="urn:microsoft.com/office/officeart/2005/8/layout/chart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B4009EF2-AAD5-4571-897B-E0432D1EE44C}">
      <dgm:prSet phldrT="[Text]" custT="1"/>
      <dgm:spPr/>
      <dgm:t>
        <a:bodyPr/>
        <a:lstStyle/>
        <a:p>
          <a:r>
            <a:rPr lang="en-GB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Choice and control</a:t>
          </a:r>
          <a:endParaRPr lang="en-GB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C8B689-AC85-4F81-BAAD-927898923F65}" type="parTrans" cxnId="{8FEFA623-4576-412C-8897-A382FE467C03}">
      <dgm:prSet/>
      <dgm:spPr/>
      <dgm:t>
        <a:bodyPr/>
        <a:lstStyle/>
        <a:p>
          <a:endParaRPr lang="en-GB"/>
        </a:p>
      </dgm:t>
    </dgm:pt>
    <dgm:pt modelId="{0A9E5973-2C69-46B6-A705-25539E485408}" type="sibTrans" cxnId="{8FEFA623-4576-412C-8897-A382FE467C03}">
      <dgm:prSet/>
      <dgm:spPr/>
      <dgm:t>
        <a:bodyPr/>
        <a:lstStyle/>
        <a:p>
          <a:endParaRPr lang="en-GB"/>
        </a:p>
      </dgm:t>
    </dgm:pt>
    <dgm:pt modelId="{5654B04D-2B21-4AA7-AB7C-B1BE85E31AD4}">
      <dgm:prSet phldrT="[Text]" custT="1"/>
      <dgm:spPr/>
      <dgm:t>
        <a:bodyPr/>
        <a:lstStyle/>
        <a:p>
          <a:r>
            <a:rPr lang="en-GB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Meaningful activity and employment</a:t>
          </a:r>
          <a:endParaRPr lang="en-GB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C105B1-B93C-4646-9C68-22581113065F}" type="parTrans" cxnId="{B7A1CD9C-0775-4895-9F26-53FFCF1BF9FF}">
      <dgm:prSet/>
      <dgm:spPr/>
      <dgm:t>
        <a:bodyPr/>
        <a:lstStyle/>
        <a:p>
          <a:endParaRPr lang="en-GB"/>
        </a:p>
      </dgm:t>
    </dgm:pt>
    <dgm:pt modelId="{80F26800-5798-41CC-ABBF-A381BB19C8D1}" type="sibTrans" cxnId="{B7A1CD9C-0775-4895-9F26-53FFCF1BF9FF}">
      <dgm:prSet/>
      <dgm:spPr/>
      <dgm:t>
        <a:bodyPr/>
        <a:lstStyle/>
        <a:p>
          <a:endParaRPr lang="en-GB"/>
        </a:p>
      </dgm:t>
    </dgm:pt>
    <dgm:pt modelId="{F0B02DA6-145B-4CA6-A528-84DD5A4F7169}">
      <dgm:prSet phldrT="[Text]" custT="1"/>
      <dgm:spPr/>
      <dgm:t>
        <a:bodyPr/>
        <a:lstStyle/>
        <a:p>
          <a:r>
            <a:rPr lang="en-GB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health and emotional well-being</a:t>
          </a:r>
          <a:endParaRPr lang="en-GB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BFC599-2407-429B-AE99-7B9135E7860F}" type="parTrans" cxnId="{215389BC-B1D6-4C0A-83F8-34B4CBB41B79}">
      <dgm:prSet/>
      <dgm:spPr/>
      <dgm:t>
        <a:bodyPr/>
        <a:lstStyle/>
        <a:p>
          <a:endParaRPr lang="en-GB"/>
        </a:p>
      </dgm:t>
    </dgm:pt>
    <dgm:pt modelId="{4BCDEDA6-5F7B-405F-82A6-0D9C47C9CBB2}" type="sibTrans" cxnId="{215389BC-B1D6-4C0A-83F8-34B4CBB41B79}">
      <dgm:prSet/>
      <dgm:spPr/>
      <dgm:t>
        <a:bodyPr/>
        <a:lstStyle/>
        <a:p>
          <a:endParaRPr lang="en-GB"/>
        </a:p>
      </dgm:t>
    </dgm:pt>
    <dgm:pt modelId="{D3810496-61B7-499A-8725-085B8C540E71}">
      <dgm:prSet phldrT="[Text]" custT="1"/>
      <dgm:spPr/>
      <dgm:t>
        <a:bodyPr/>
        <a:lstStyle/>
        <a:p>
          <a:r>
            <a:rPr lang="en-GB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Inclusion in local communities </a:t>
          </a:r>
          <a:endParaRPr lang="en-GB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BE4ACB-4D23-4109-B680-031EA0EE530D}" type="parTrans" cxnId="{C9A70915-1C6C-49C9-B8A9-CC571FBB9F1F}">
      <dgm:prSet/>
      <dgm:spPr/>
      <dgm:t>
        <a:bodyPr/>
        <a:lstStyle/>
        <a:p>
          <a:endParaRPr lang="en-GB"/>
        </a:p>
      </dgm:t>
    </dgm:pt>
    <dgm:pt modelId="{0CD7C190-7C16-4706-8736-C376B13AF333}" type="sibTrans" cxnId="{C9A70915-1C6C-49C9-B8A9-CC571FBB9F1F}">
      <dgm:prSet/>
      <dgm:spPr/>
      <dgm:t>
        <a:bodyPr/>
        <a:lstStyle/>
        <a:p>
          <a:endParaRPr lang="en-GB"/>
        </a:p>
      </dgm:t>
    </dgm:pt>
    <dgm:pt modelId="{8848D85B-444B-4CEC-869E-FCD1597A131C}">
      <dgm:prSet/>
      <dgm:spPr/>
      <dgm:t>
        <a:bodyPr/>
        <a:lstStyle/>
        <a:p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Acceptance and understanding</a:t>
          </a:r>
          <a:endParaRPr lang="en-GB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8173AC-D260-420D-B768-6884F7C2BC14}" type="parTrans" cxnId="{B9F9B00D-96BA-46B9-8619-549CBF44781F}">
      <dgm:prSet/>
      <dgm:spPr/>
      <dgm:t>
        <a:bodyPr/>
        <a:lstStyle/>
        <a:p>
          <a:endParaRPr lang="en-GB"/>
        </a:p>
      </dgm:t>
    </dgm:pt>
    <dgm:pt modelId="{214CEE61-B552-4492-AE38-CD01FF93CAB8}" type="sibTrans" cxnId="{B9F9B00D-96BA-46B9-8619-549CBF44781F}">
      <dgm:prSet/>
      <dgm:spPr/>
      <dgm:t>
        <a:bodyPr/>
        <a:lstStyle/>
        <a:p>
          <a:endParaRPr lang="en-GB"/>
        </a:p>
      </dgm:t>
    </dgm:pt>
    <dgm:pt modelId="{18F5F363-1219-40A2-A301-193839D17F02}">
      <dgm:prSet phldrT="[Text]" custT="1"/>
      <dgm:spPr/>
      <dgm:t>
        <a:bodyPr/>
        <a:lstStyle/>
        <a:p>
          <a:r>
            <a:rPr lang="en-GB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</a:t>
          </a:r>
          <a:r>
            <a: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right</a:t>
          </a:r>
          <a:r>
            <a:rPr lang="en-GB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support at the right time</a:t>
          </a:r>
          <a:endParaRPr lang="en-GB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C13BBD-D6E0-401C-9B88-A67C035BED32}" type="parTrans" cxnId="{3DBD3A33-0962-4282-AD91-08DC6354F27C}">
      <dgm:prSet/>
      <dgm:spPr/>
      <dgm:t>
        <a:bodyPr/>
        <a:lstStyle/>
        <a:p>
          <a:endParaRPr lang="en-GB"/>
        </a:p>
      </dgm:t>
    </dgm:pt>
    <dgm:pt modelId="{E319AF76-60B9-428C-A361-7D69119DE495}" type="sibTrans" cxnId="{3DBD3A33-0962-4282-AD91-08DC6354F27C}">
      <dgm:prSet/>
      <dgm:spPr/>
      <dgm:t>
        <a:bodyPr/>
        <a:lstStyle/>
        <a:p>
          <a:endParaRPr lang="en-GB"/>
        </a:p>
      </dgm:t>
    </dgm:pt>
    <dgm:pt modelId="{980C84D0-8698-4D98-9652-2647E594244C}" type="pres">
      <dgm:prSet presAssocID="{691D0E89-26FE-461D-9371-0335D6BD973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4971A08-FD73-463D-8C6F-DD1865E8E72D}" type="pres">
      <dgm:prSet presAssocID="{691D0E89-26FE-461D-9371-0335D6BD9730}" presName="wedge1" presStyleLbl="node1" presStyleIdx="0" presStyleCnt="6" custLinFactNeighborX="-3121" custLinFactNeighborY="5109"/>
      <dgm:spPr/>
      <dgm:t>
        <a:bodyPr/>
        <a:lstStyle/>
        <a:p>
          <a:endParaRPr lang="en-GB"/>
        </a:p>
      </dgm:t>
    </dgm:pt>
    <dgm:pt modelId="{C0ADEA24-DF14-4AB7-A30D-5E88338FB94F}" type="pres">
      <dgm:prSet presAssocID="{691D0E89-26FE-461D-9371-0335D6BD9730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919AB3-4928-4D0F-B20F-62D89936F8EA}" type="pres">
      <dgm:prSet presAssocID="{691D0E89-26FE-461D-9371-0335D6BD9730}" presName="wedge2" presStyleLbl="node1" presStyleIdx="1" presStyleCnt="6"/>
      <dgm:spPr/>
      <dgm:t>
        <a:bodyPr/>
        <a:lstStyle/>
        <a:p>
          <a:endParaRPr lang="en-GB"/>
        </a:p>
      </dgm:t>
    </dgm:pt>
    <dgm:pt modelId="{219D13A4-503C-49EC-A5E5-9ED98CDC7591}" type="pres">
      <dgm:prSet presAssocID="{691D0E89-26FE-461D-9371-0335D6BD9730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05FA06-50FF-4A15-99B2-38D8DF85455A}" type="pres">
      <dgm:prSet presAssocID="{691D0E89-26FE-461D-9371-0335D6BD9730}" presName="wedge3" presStyleLbl="node1" presStyleIdx="2" presStyleCnt="6"/>
      <dgm:spPr/>
      <dgm:t>
        <a:bodyPr/>
        <a:lstStyle/>
        <a:p>
          <a:endParaRPr lang="en-GB"/>
        </a:p>
      </dgm:t>
    </dgm:pt>
    <dgm:pt modelId="{4D6330D3-28CC-4373-BA73-13BF6D4AEA25}" type="pres">
      <dgm:prSet presAssocID="{691D0E89-26FE-461D-9371-0335D6BD9730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C8D0B4-5A7F-417F-8945-D03628EB1017}" type="pres">
      <dgm:prSet presAssocID="{691D0E89-26FE-461D-9371-0335D6BD9730}" presName="wedge4" presStyleLbl="node1" presStyleIdx="3" presStyleCnt="6"/>
      <dgm:spPr/>
      <dgm:t>
        <a:bodyPr/>
        <a:lstStyle/>
        <a:p>
          <a:endParaRPr lang="en-GB"/>
        </a:p>
      </dgm:t>
    </dgm:pt>
    <dgm:pt modelId="{E550D99B-7AA8-41E3-A7AD-2103AF2BE704}" type="pres">
      <dgm:prSet presAssocID="{691D0E89-26FE-461D-9371-0335D6BD9730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FE76F1-9C7B-4BF5-B887-D05EC952DF9C}" type="pres">
      <dgm:prSet presAssocID="{691D0E89-26FE-461D-9371-0335D6BD9730}" presName="wedge5" presStyleLbl="node1" presStyleIdx="4" presStyleCnt="6" custLinFactNeighborX="-118" custLinFactNeighborY="-46"/>
      <dgm:spPr/>
      <dgm:t>
        <a:bodyPr/>
        <a:lstStyle/>
        <a:p>
          <a:endParaRPr lang="en-GB"/>
        </a:p>
      </dgm:t>
    </dgm:pt>
    <dgm:pt modelId="{D001082C-05AF-425B-ABAB-E6BDCA88A20A}" type="pres">
      <dgm:prSet presAssocID="{691D0E89-26FE-461D-9371-0335D6BD9730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17FBE8-410F-4FCB-91A2-75697FF1C90D}" type="pres">
      <dgm:prSet presAssocID="{691D0E89-26FE-461D-9371-0335D6BD9730}" presName="wedge6" presStyleLbl="node1" presStyleIdx="5" presStyleCnt="6" custLinFactNeighborX="-430" custLinFactNeighborY="-46"/>
      <dgm:spPr/>
      <dgm:t>
        <a:bodyPr/>
        <a:lstStyle/>
        <a:p>
          <a:endParaRPr lang="en-GB"/>
        </a:p>
      </dgm:t>
    </dgm:pt>
    <dgm:pt modelId="{C4FAE935-4E5E-4CC1-AAF3-C73C6F411FB9}" type="pres">
      <dgm:prSet presAssocID="{691D0E89-26FE-461D-9371-0335D6BD9730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00A5F3F-F65B-4196-BCB6-B84BD05D7B27}" type="presOf" srcId="{F0B02DA6-145B-4CA6-A528-84DD5A4F7169}" destId="{DBC8D0B4-5A7F-417F-8945-D03628EB1017}" srcOrd="0" destOrd="0" presId="urn:microsoft.com/office/officeart/2005/8/layout/chart3"/>
    <dgm:cxn modelId="{8FEFA623-4576-412C-8897-A382FE467C03}" srcId="{691D0E89-26FE-461D-9371-0335D6BD9730}" destId="{B4009EF2-AAD5-4571-897B-E0432D1EE44C}" srcOrd="1" destOrd="0" parTransId="{E1C8B689-AC85-4F81-BAAD-927898923F65}" sibTransId="{0A9E5973-2C69-46B6-A705-25539E485408}"/>
    <dgm:cxn modelId="{7EC312CA-E283-4C3E-9126-E4F3D2328E45}" type="presOf" srcId="{B4009EF2-AAD5-4571-897B-E0432D1EE44C}" destId="{219D13A4-503C-49EC-A5E5-9ED98CDC7591}" srcOrd="1" destOrd="0" presId="urn:microsoft.com/office/officeart/2005/8/layout/chart3"/>
    <dgm:cxn modelId="{FF91B9EE-63D7-45D7-8C38-BD2843D1D5EA}" type="presOf" srcId="{18F5F363-1219-40A2-A301-193839D17F02}" destId="{04971A08-FD73-463D-8C6F-DD1865E8E72D}" srcOrd="0" destOrd="0" presId="urn:microsoft.com/office/officeart/2005/8/layout/chart3"/>
    <dgm:cxn modelId="{3DBD3A33-0962-4282-AD91-08DC6354F27C}" srcId="{691D0E89-26FE-461D-9371-0335D6BD9730}" destId="{18F5F363-1219-40A2-A301-193839D17F02}" srcOrd="0" destOrd="0" parTransId="{FEC13BBD-D6E0-401C-9B88-A67C035BED32}" sibTransId="{E319AF76-60B9-428C-A361-7D69119DE495}"/>
    <dgm:cxn modelId="{56A3618D-4523-4373-8A1D-D7C5F3C02179}" type="presOf" srcId="{691D0E89-26FE-461D-9371-0335D6BD9730}" destId="{980C84D0-8698-4D98-9652-2647E594244C}" srcOrd="0" destOrd="0" presId="urn:microsoft.com/office/officeart/2005/8/layout/chart3"/>
    <dgm:cxn modelId="{512DF505-317E-4F53-9BBB-9EAF45B068EE}" type="presOf" srcId="{8848D85B-444B-4CEC-869E-FCD1597A131C}" destId="{C4FAE935-4E5E-4CC1-AAF3-C73C6F411FB9}" srcOrd="1" destOrd="0" presId="urn:microsoft.com/office/officeart/2005/8/layout/chart3"/>
    <dgm:cxn modelId="{215389BC-B1D6-4C0A-83F8-34B4CBB41B79}" srcId="{691D0E89-26FE-461D-9371-0335D6BD9730}" destId="{F0B02DA6-145B-4CA6-A528-84DD5A4F7169}" srcOrd="3" destOrd="0" parTransId="{45BFC599-2407-429B-AE99-7B9135E7860F}" sibTransId="{4BCDEDA6-5F7B-405F-82A6-0D9C47C9CBB2}"/>
    <dgm:cxn modelId="{C3211B82-F10B-4BF4-832C-B9BFB193C322}" type="presOf" srcId="{8848D85B-444B-4CEC-869E-FCD1597A131C}" destId="{CF17FBE8-410F-4FCB-91A2-75697FF1C90D}" srcOrd="0" destOrd="0" presId="urn:microsoft.com/office/officeart/2005/8/layout/chart3"/>
    <dgm:cxn modelId="{13238BEC-D6F5-4A0A-9430-3138F4128A69}" type="presOf" srcId="{18F5F363-1219-40A2-A301-193839D17F02}" destId="{C0ADEA24-DF14-4AB7-A30D-5E88338FB94F}" srcOrd="1" destOrd="0" presId="urn:microsoft.com/office/officeart/2005/8/layout/chart3"/>
    <dgm:cxn modelId="{C9A70915-1C6C-49C9-B8A9-CC571FBB9F1F}" srcId="{691D0E89-26FE-461D-9371-0335D6BD9730}" destId="{D3810496-61B7-499A-8725-085B8C540E71}" srcOrd="4" destOrd="0" parTransId="{A7BE4ACB-4D23-4109-B680-031EA0EE530D}" sibTransId="{0CD7C190-7C16-4706-8736-C376B13AF333}"/>
    <dgm:cxn modelId="{A962769A-7D36-43E4-B4E1-01139E018386}" type="presOf" srcId="{5654B04D-2B21-4AA7-AB7C-B1BE85E31AD4}" destId="{B305FA06-50FF-4A15-99B2-38D8DF85455A}" srcOrd="0" destOrd="0" presId="urn:microsoft.com/office/officeart/2005/8/layout/chart3"/>
    <dgm:cxn modelId="{796A67E8-C0EF-46B2-89BB-2DF438ADD5EB}" type="presOf" srcId="{5654B04D-2B21-4AA7-AB7C-B1BE85E31AD4}" destId="{4D6330D3-28CC-4373-BA73-13BF6D4AEA25}" srcOrd="1" destOrd="0" presId="urn:microsoft.com/office/officeart/2005/8/layout/chart3"/>
    <dgm:cxn modelId="{AF9B47CC-FB2E-402C-9A03-120E784141E1}" type="presOf" srcId="{D3810496-61B7-499A-8725-085B8C540E71}" destId="{D001082C-05AF-425B-ABAB-E6BDCA88A20A}" srcOrd="1" destOrd="0" presId="urn:microsoft.com/office/officeart/2005/8/layout/chart3"/>
    <dgm:cxn modelId="{3FCBB858-445C-4309-955C-1E3469CB8528}" type="presOf" srcId="{F0B02DA6-145B-4CA6-A528-84DD5A4F7169}" destId="{E550D99B-7AA8-41E3-A7AD-2103AF2BE704}" srcOrd="1" destOrd="0" presId="urn:microsoft.com/office/officeart/2005/8/layout/chart3"/>
    <dgm:cxn modelId="{08B6D07B-37FD-4C37-BAB7-002BC333744B}" type="presOf" srcId="{D3810496-61B7-499A-8725-085B8C540E71}" destId="{6AFE76F1-9C7B-4BF5-B887-D05EC952DF9C}" srcOrd="0" destOrd="0" presId="urn:microsoft.com/office/officeart/2005/8/layout/chart3"/>
    <dgm:cxn modelId="{B9F9B00D-96BA-46B9-8619-549CBF44781F}" srcId="{691D0E89-26FE-461D-9371-0335D6BD9730}" destId="{8848D85B-444B-4CEC-869E-FCD1597A131C}" srcOrd="5" destOrd="0" parTransId="{A48173AC-D260-420D-B768-6884F7C2BC14}" sibTransId="{214CEE61-B552-4492-AE38-CD01FF93CAB8}"/>
    <dgm:cxn modelId="{B7A1CD9C-0775-4895-9F26-53FFCF1BF9FF}" srcId="{691D0E89-26FE-461D-9371-0335D6BD9730}" destId="{5654B04D-2B21-4AA7-AB7C-B1BE85E31AD4}" srcOrd="2" destOrd="0" parTransId="{2AC105B1-B93C-4646-9C68-22581113065F}" sibTransId="{80F26800-5798-41CC-ABBF-A381BB19C8D1}"/>
    <dgm:cxn modelId="{EEC71F59-0E13-490C-A164-AC04A66D2006}" type="presOf" srcId="{B4009EF2-AAD5-4571-897B-E0432D1EE44C}" destId="{13919AB3-4928-4D0F-B20F-62D89936F8EA}" srcOrd="0" destOrd="0" presId="urn:microsoft.com/office/officeart/2005/8/layout/chart3"/>
    <dgm:cxn modelId="{B85878AF-7D79-4D29-8DC8-C84A9CDACA96}" type="presParOf" srcId="{980C84D0-8698-4D98-9652-2647E594244C}" destId="{04971A08-FD73-463D-8C6F-DD1865E8E72D}" srcOrd="0" destOrd="0" presId="urn:microsoft.com/office/officeart/2005/8/layout/chart3"/>
    <dgm:cxn modelId="{2AE12F15-B3DC-44C2-A01E-FDF562A0CA79}" type="presParOf" srcId="{980C84D0-8698-4D98-9652-2647E594244C}" destId="{C0ADEA24-DF14-4AB7-A30D-5E88338FB94F}" srcOrd="1" destOrd="0" presId="urn:microsoft.com/office/officeart/2005/8/layout/chart3"/>
    <dgm:cxn modelId="{FC77E78A-49D2-46BE-A59F-4D3AD3806FDF}" type="presParOf" srcId="{980C84D0-8698-4D98-9652-2647E594244C}" destId="{13919AB3-4928-4D0F-B20F-62D89936F8EA}" srcOrd="2" destOrd="0" presId="urn:microsoft.com/office/officeart/2005/8/layout/chart3"/>
    <dgm:cxn modelId="{93714696-8492-4B27-BC2F-898E08A47214}" type="presParOf" srcId="{980C84D0-8698-4D98-9652-2647E594244C}" destId="{219D13A4-503C-49EC-A5E5-9ED98CDC7591}" srcOrd="3" destOrd="0" presId="urn:microsoft.com/office/officeart/2005/8/layout/chart3"/>
    <dgm:cxn modelId="{82D73C7F-5DAD-4B8D-B0E8-6F2031C28785}" type="presParOf" srcId="{980C84D0-8698-4D98-9652-2647E594244C}" destId="{B305FA06-50FF-4A15-99B2-38D8DF85455A}" srcOrd="4" destOrd="0" presId="urn:microsoft.com/office/officeart/2005/8/layout/chart3"/>
    <dgm:cxn modelId="{0EB6DE35-A933-465A-9E64-35CD54FEDF82}" type="presParOf" srcId="{980C84D0-8698-4D98-9652-2647E594244C}" destId="{4D6330D3-28CC-4373-BA73-13BF6D4AEA25}" srcOrd="5" destOrd="0" presId="urn:microsoft.com/office/officeart/2005/8/layout/chart3"/>
    <dgm:cxn modelId="{4AB0383B-CE74-41FD-B06D-0110CCDFF33C}" type="presParOf" srcId="{980C84D0-8698-4D98-9652-2647E594244C}" destId="{DBC8D0B4-5A7F-417F-8945-D03628EB1017}" srcOrd="6" destOrd="0" presId="urn:microsoft.com/office/officeart/2005/8/layout/chart3"/>
    <dgm:cxn modelId="{5CF9F087-24B6-46A1-9F53-BF071C0970C0}" type="presParOf" srcId="{980C84D0-8698-4D98-9652-2647E594244C}" destId="{E550D99B-7AA8-41E3-A7AD-2103AF2BE704}" srcOrd="7" destOrd="0" presId="urn:microsoft.com/office/officeart/2005/8/layout/chart3"/>
    <dgm:cxn modelId="{D49F8DBB-F2B9-4459-AB64-154C7B4FDD7E}" type="presParOf" srcId="{980C84D0-8698-4D98-9652-2647E594244C}" destId="{6AFE76F1-9C7B-4BF5-B887-D05EC952DF9C}" srcOrd="8" destOrd="0" presId="urn:microsoft.com/office/officeart/2005/8/layout/chart3"/>
    <dgm:cxn modelId="{A329F1A1-2C2A-4D47-A2E1-D833730062FA}" type="presParOf" srcId="{980C84D0-8698-4D98-9652-2647E594244C}" destId="{D001082C-05AF-425B-ABAB-E6BDCA88A20A}" srcOrd="9" destOrd="0" presId="urn:microsoft.com/office/officeart/2005/8/layout/chart3"/>
    <dgm:cxn modelId="{CE98356C-A2C5-4FB0-9898-33D7712343C2}" type="presParOf" srcId="{980C84D0-8698-4D98-9652-2647E594244C}" destId="{CF17FBE8-410F-4FCB-91A2-75697FF1C90D}" srcOrd="10" destOrd="0" presId="urn:microsoft.com/office/officeart/2005/8/layout/chart3"/>
    <dgm:cxn modelId="{16AAEA97-2CF8-4711-BA77-ABA88A482B0C}" type="presParOf" srcId="{980C84D0-8698-4D98-9652-2647E594244C}" destId="{C4FAE935-4E5E-4CC1-AAF3-C73C6F411FB9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971A08-FD73-463D-8C6F-DD1865E8E72D}">
      <dsp:nvSpPr>
        <dsp:cNvPr id="0" name=""/>
        <dsp:cNvSpPr/>
      </dsp:nvSpPr>
      <dsp:spPr>
        <a:xfrm>
          <a:off x="1457183" y="576062"/>
          <a:ext cx="4778450" cy="4778450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</a:t>
          </a:r>
          <a:r>
            <a:rPr lang="en-GB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right</a:t>
          </a: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support at the right time</a:t>
          </a:r>
          <a:endParaRPr lang="en-GB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97606" y="1088039"/>
        <a:ext cx="1393714" cy="1023953"/>
      </dsp:txXfrm>
    </dsp:sp>
    <dsp:sp modelId="{13919AB3-4928-4D0F-B20F-62D89936F8EA}">
      <dsp:nvSpPr>
        <dsp:cNvPr id="0" name=""/>
        <dsp:cNvSpPr/>
      </dsp:nvSpPr>
      <dsp:spPr>
        <a:xfrm>
          <a:off x="1464102" y="578249"/>
          <a:ext cx="4778450" cy="4778450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Choice and control</a:t>
          </a:r>
          <a:endParaRPr lang="en-GB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35066" y="2483941"/>
        <a:ext cx="1444912" cy="967067"/>
      </dsp:txXfrm>
    </dsp:sp>
    <dsp:sp modelId="{B305FA06-50FF-4A15-99B2-38D8DF85455A}">
      <dsp:nvSpPr>
        <dsp:cNvPr id="0" name=""/>
        <dsp:cNvSpPr/>
      </dsp:nvSpPr>
      <dsp:spPr>
        <a:xfrm>
          <a:off x="1464102" y="578249"/>
          <a:ext cx="4778450" cy="4778450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Meaningful activity and employment</a:t>
          </a:r>
          <a:endParaRPr lang="en-GB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04525" y="3820769"/>
        <a:ext cx="1393714" cy="1023953"/>
      </dsp:txXfrm>
    </dsp:sp>
    <dsp:sp modelId="{DBC8D0B4-5A7F-417F-8945-D03628EB1017}">
      <dsp:nvSpPr>
        <dsp:cNvPr id="0" name=""/>
        <dsp:cNvSpPr/>
      </dsp:nvSpPr>
      <dsp:spPr>
        <a:xfrm>
          <a:off x="1464102" y="578249"/>
          <a:ext cx="4778450" cy="4778450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Good health and emotional well-being</a:t>
          </a:r>
          <a:endParaRPr lang="en-GB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08415" y="3820769"/>
        <a:ext cx="1393714" cy="1023953"/>
      </dsp:txXfrm>
    </dsp:sp>
    <dsp:sp modelId="{6AFE76F1-9C7B-4BF5-B887-D05EC952DF9C}">
      <dsp:nvSpPr>
        <dsp:cNvPr id="0" name=""/>
        <dsp:cNvSpPr/>
      </dsp:nvSpPr>
      <dsp:spPr>
        <a:xfrm>
          <a:off x="1458464" y="576051"/>
          <a:ext cx="4778450" cy="4778450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Inclusion in local communities </a:t>
          </a:r>
          <a:endParaRPr lang="en-GB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32416" y="2481743"/>
        <a:ext cx="1444912" cy="967067"/>
      </dsp:txXfrm>
    </dsp:sp>
    <dsp:sp modelId="{CF17FBE8-410F-4FCB-91A2-75697FF1C90D}">
      <dsp:nvSpPr>
        <dsp:cNvPr id="0" name=""/>
        <dsp:cNvSpPr/>
      </dsp:nvSpPr>
      <dsp:spPr>
        <a:xfrm>
          <a:off x="1443555" y="576051"/>
          <a:ext cx="4778450" cy="4778450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Acceptance and understanding</a:t>
          </a:r>
          <a:endParaRPr lang="en-GB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7868" y="1088028"/>
        <a:ext cx="1393714" cy="1023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1CD1E-B243-4251-ADE4-E5D788E52810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6B988-1B96-4854-88C2-E8CE3EE8A3C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6BCCC-6E07-40FA-B29A-3C09BC5C0AEA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2812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6BCCC-6E07-40FA-B29A-3C09BC5C0AE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915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7E29-0EC3-4B28-8C8F-245454C9C92D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97E29-0EC3-4B28-8C8F-245454C9C92D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6A2C-7C8E-4BD7-99F5-2DA348F44C6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C:\Users\EDUVIELAWHE\Pictures\155744011d4aac1.jpg"/>
          <p:cNvPicPr>
            <a:picLocks noChangeAspect="1" noChangeArrowheads="1"/>
          </p:cNvPicPr>
          <p:nvPr userDrawn="1"/>
        </p:nvPicPr>
        <p:blipFill>
          <a:blip r:embed="rId13" cstate="print">
            <a:lum bright="20000" contrast="40000"/>
          </a:blip>
          <a:srcRect/>
          <a:stretch>
            <a:fillRect/>
          </a:stretch>
        </p:blipFill>
        <p:spPr bwMode="auto">
          <a:xfrm>
            <a:off x="-36512" y="0"/>
            <a:ext cx="3630126" cy="6802298"/>
          </a:xfrm>
          <a:prstGeom prst="rect">
            <a:avLst/>
          </a:prstGeom>
          <a:noFill/>
        </p:spPr>
      </p:pic>
      <p:pic>
        <p:nvPicPr>
          <p:cNvPr id="8" name="Picture 3" descr="C:\Users\EDUVIELAWHE\Desktop\ROBU REED LTD\Robureed Logo\Logo for Publish-Transparent Background.png"/>
          <p:cNvPicPr>
            <a:picLocks noChangeAspect="1" noChangeArrowheads="1"/>
          </p:cNvPicPr>
          <p:nvPr userDrawn="1"/>
        </p:nvPicPr>
        <p:blipFill>
          <a:blip r:embed="rId14" cstate="print"/>
          <a:srcRect l="2426" t="17368" b="32463"/>
          <a:stretch>
            <a:fillRect/>
          </a:stretch>
        </p:blipFill>
        <p:spPr bwMode="auto">
          <a:xfrm>
            <a:off x="5508104" y="5454699"/>
            <a:ext cx="3635896" cy="135867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CARRY THE HILL,</a:t>
            </a:r>
            <a:b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CLIMB IT!</a:t>
            </a:r>
            <a:endParaRPr lang="en-GB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6912768" cy="1752600"/>
          </a:xfrm>
        </p:spPr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</a:rPr>
              <a:t>By</a:t>
            </a:r>
          </a:p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</a:rPr>
              <a:t>Remi Olutimayin</a:t>
            </a:r>
          </a:p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</a:rPr>
              <a:t>(Co-founder,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</a:rPr>
              <a:t>RobuReed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  <a:ea typeface="Cambria" pitchFamily="18" charset="0"/>
              </a:rPr>
              <a:t> Incorporated)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70967"/>
            <a:ext cx="7848872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 2" pitchFamily="18" charset="2"/>
              <a:buNone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Students </a:t>
            </a:r>
            <a:r>
              <a:rPr lang="en-US" sz="2600" dirty="0" smtClean="0">
                <a:latin typeface="Cambria" pitchFamily="18" charset="0"/>
                <a:ea typeface="Cambria" pitchFamily="18" charset="0"/>
              </a:rPr>
              <a:t>may </a:t>
            </a:r>
            <a:r>
              <a:rPr lang="en-US" sz="2600" dirty="0" smtClean="0">
                <a:latin typeface="Cambria" pitchFamily="18" charset="0"/>
                <a:ea typeface="Cambria" pitchFamily="18" charset="0"/>
              </a:rPr>
              <a:t>have difficulty with:	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 2" pitchFamily="18" charset="2"/>
              <a:buChar char="Ô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  Auditory processing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 2" pitchFamily="18" charset="2"/>
              <a:buChar char="Ô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  Comprehending/remembering  auditory information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 2" pitchFamily="18" charset="2"/>
              <a:buChar char="Ô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Filtering out what information is important.</a:t>
            </a:r>
          </a:p>
          <a:p>
            <a:pPr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They may have a delay when processing oral information.</a:t>
            </a:r>
          </a:p>
          <a:p>
            <a:pPr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They tend to be very literal and concrete and have difficulty with sarcasm, innuendoes, jokes and double or hidden meanings. </a:t>
            </a:r>
            <a:endParaRPr lang="en-US" sz="26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80728"/>
            <a:ext cx="8496944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Communication strategies may be needed to address deficits in receptive and/or expressive language skills.  </a:t>
            </a:r>
          </a:p>
          <a:p>
            <a:pPr algn="ctr"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These may be called “augmentative”  or alternative communication - ACC.</a:t>
            </a:r>
          </a:p>
          <a:p>
            <a:pPr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Some types of ACC are: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¬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   Communication Boards -</a:t>
            </a:r>
            <a:r>
              <a:rPr lang="en-US" sz="2600" b="1" dirty="0" smtClean="0">
                <a:latin typeface="Cambria" pitchFamily="18" charset="0"/>
                <a:ea typeface="Cambria" pitchFamily="18" charset="0"/>
              </a:rPr>
              <a:t>using objects, photos, pictures, symbols, words etc.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¬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   PECS - Picture Exchange Communication System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¬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   Voice Output Devices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¬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   Sign Language/Gestures</a:t>
            </a:r>
          </a:p>
          <a:p>
            <a:pPr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</a:t>
            </a:r>
            <a:endParaRPr lang="en-US" sz="26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275040" cy="12241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b="1" dirty="0">
                <a:latin typeface="Cambria" pitchFamily="18" charset="0"/>
              </a:rPr>
              <a:t>What needs to change?</a:t>
            </a:r>
            <a:endParaRPr lang="en-GB" sz="4000" b="1" dirty="0">
              <a:latin typeface="Cambria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9552" y="1700808"/>
            <a:ext cx="8147248" cy="453650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Better </a:t>
            </a:r>
            <a:r>
              <a:rPr lang="en-GB" dirty="0">
                <a:latin typeface="Cambria" pitchFamily="18" charset="0"/>
                <a:ea typeface="Cambria" pitchFamily="18" charset="0"/>
              </a:rPr>
              <a:t>autism </a:t>
            </a:r>
            <a:r>
              <a:rPr lang="en-GB" dirty="0" smtClean="0">
                <a:latin typeface="Cambria" pitchFamily="18" charset="0"/>
                <a:ea typeface="Cambria" pitchFamily="18" charset="0"/>
              </a:rPr>
              <a:t>awareness within communities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More </a:t>
            </a:r>
            <a:r>
              <a:rPr lang="en-GB" dirty="0" smtClean="0">
                <a:latin typeface="Cambria" pitchFamily="18" charset="0"/>
                <a:ea typeface="Cambria" pitchFamily="18" charset="0"/>
              </a:rPr>
              <a:t>specialists involved in diagnosis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Better mental health support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Advocacy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Coaching and mentoring in support groups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Education of parent/caretakers in care of autistic child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Learning and Employment support for children</a:t>
            </a:r>
            <a:endParaRPr lang="en-GB" dirty="0"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endParaRPr lang="en-GB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656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69532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latin typeface="Cambria" pitchFamily="18" charset="0"/>
              </a:rPr>
              <a:t>T</a:t>
            </a:r>
            <a:r>
              <a:rPr lang="en-GB" b="1" dirty="0" smtClean="0">
                <a:latin typeface="Cambria" pitchFamily="18" charset="0"/>
              </a:rPr>
              <a:t>he </a:t>
            </a:r>
            <a:r>
              <a:rPr lang="en-GB" b="1" dirty="0">
                <a:latin typeface="Cambria" pitchFamily="18" charset="0"/>
              </a:rPr>
              <a:t>Autistic </a:t>
            </a:r>
            <a:r>
              <a:rPr lang="en-GB" b="1" dirty="0" smtClean="0">
                <a:latin typeface="Cambria" pitchFamily="18" charset="0"/>
              </a:rPr>
              <a:t>Spectrum</a:t>
            </a:r>
            <a:r>
              <a:rPr lang="en-GB" b="1" dirty="0">
                <a:latin typeface="Cambria" pitchFamily="18" charset="0"/>
              </a:rPr>
              <a:t/>
            </a:r>
            <a:br>
              <a:rPr lang="en-GB" b="1" dirty="0">
                <a:latin typeface="Cambria" pitchFamily="18" charset="0"/>
              </a:rPr>
            </a:br>
            <a:endParaRPr lang="en-GB" dirty="0">
              <a:latin typeface="Cambria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buNone/>
            </a:pPr>
            <a:endParaRPr lang="en-GB" sz="3600" dirty="0" smtClean="0">
              <a:latin typeface="Cambria" pitchFamily="18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  <a:buNone/>
            </a:pPr>
            <a:r>
              <a:rPr lang="en-GB" sz="3600" dirty="0" smtClean="0">
                <a:latin typeface="Cambria" pitchFamily="18" charset="0"/>
                <a:cs typeface="Tahoma" pitchFamily="34" charset="0"/>
              </a:rPr>
              <a:t>The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range of disorders which could be categorised as types of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autism usually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by a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group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of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three </a:t>
            </a:r>
            <a:r>
              <a:rPr lang="en-GB" sz="3600" dirty="0" smtClean="0">
                <a:latin typeface="Cambria" pitchFamily="18" charset="0"/>
                <a:cs typeface="Tahoma" pitchFamily="34" charset="0"/>
              </a:rPr>
              <a:t>socially-related difficulties, </a:t>
            </a:r>
            <a:r>
              <a:rPr lang="en-GB" sz="3600" dirty="0" smtClean="0">
                <a:solidFill>
                  <a:srgbClr val="FF3300"/>
                </a:solidFill>
                <a:latin typeface="Cambria" pitchFamily="18" charset="0"/>
                <a:cs typeface="Tahoma" pitchFamily="34" charset="0"/>
              </a:rPr>
              <a:t>communication</a:t>
            </a:r>
            <a:r>
              <a:rPr lang="en-GB" sz="3600" dirty="0" smtClean="0">
                <a:solidFill>
                  <a:srgbClr val="FF3300"/>
                </a:solidFill>
                <a:latin typeface="Cambria" pitchFamily="18" charset="0"/>
                <a:cs typeface="Tahoma" pitchFamily="34" charset="0"/>
              </a:rPr>
              <a:t>, imagination and </a:t>
            </a:r>
            <a:r>
              <a:rPr lang="en-GB" sz="3600" dirty="0" smtClean="0">
                <a:solidFill>
                  <a:srgbClr val="FF3300"/>
                </a:solidFill>
                <a:latin typeface="Cambria" pitchFamily="18" charset="0"/>
                <a:cs typeface="Tahoma" pitchFamily="34" charset="0"/>
              </a:rPr>
              <a:t>socialisation.</a:t>
            </a:r>
            <a:endParaRPr lang="en-GB" sz="3600" dirty="0" smtClean="0">
              <a:latin typeface="Cambria" pitchFamily="18" charset="0"/>
              <a:cs typeface="Tahoma" pitchFamily="34" charset="0"/>
            </a:endParaRPr>
          </a:p>
          <a:p>
            <a:pPr algn="ctr"/>
            <a:endParaRPr lang="en-GB" sz="3600" dirty="0" smtClean="0">
              <a:latin typeface="Cambr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127DE-5493-44B3-B3FA-1A431925F444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/>
          <a:p>
            <a:pPr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>
                <a:tab pos="2068513" algn="l"/>
              </a:tabLst>
              <a:defRPr/>
            </a:pPr>
            <a:r>
              <a:rPr lang="en-US" sz="4000" b="1" dirty="0">
                <a:latin typeface="Cambria" pitchFamily="18" charset="0"/>
                <a:ea typeface="+mj-ea"/>
                <a:cs typeface="+mj-cs"/>
              </a:rPr>
              <a:t>Autism: Some Facts And Fiction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7544" y="1052513"/>
            <a:ext cx="8064896" cy="54721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It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 a biological disorder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It is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not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 confined to childhood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It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 a developmental disorder which lasts throughout life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It is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not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 always characterized by special, or “savant” skills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It </a:t>
            </a:r>
            <a:r>
              <a:rPr kumimoji="0" lang="en-US" sz="3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 found at all IQ levels, but is commonly accompanied by general learning difficulties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Cambria" pitchFamily="18" charset="0"/>
              </a:rPr>
              <a:t>It is not caused by “refrigerator parenting”.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4000" b="1" dirty="0">
                <a:latin typeface="Cambria" pitchFamily="18" charset="0"/>
              </a:rPr>
              <a:t>Challenges</a:t>
            </a:r>
            <a:endParaRPr lang="en-GB" sz="4000" b="1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GB" sz="3300" dirty="0">
                <a:latin typeface="Cambria" pitchFamily="18" charset="0"/>
                <a:ea typeface="Cambria" pitchFamily="18" charset="0"/>
              </a:rPr>
              <a:t>Some parents have not come to terms with certain realities about their children</a:t>
            </a:r>
          </a:p>
          <a:p>
            <a:pPr>
              <a:spcAft>
                <a:spcPts val="600"/>
              </a:spcAft>
            </a:pPr>
            <a:r>
              <a:rPr lang="en-GB" sz="3300" dirty="0">
                <a:latin typeface="Cambria" pitchFamily="18" charset="0"/>
                <a:ea typeface="Cambria" pitchFamily="18" charset="0"/>
              </a:rPr>
              <a:t>Parents’ withdrawal from society for fear of stigmatization for them and their children</a:t>
            </a:r>
          </a:p>
          <a:p>
            <a:pPr>
              <a:spcAft>
                <a:spcPts val="600"/>
              </a:spcAft>
            </a:pPr>
            <a:r>
              <a:rPr lang="en-GB" sz="3300" dirty="0">
                <a:latin typeface="Cambria" pitchFamily="18" charset="0"/>
                <a:ea typeface="Cambria" pitchFamily="18" charset="0"/>
              </a:rPr>
              <a:t>Some go through denial or blame themselves for not doing some things right</a:t>
            </a:r>
          </a:p>
          <a:p>
            <a:pPr>
              <a:spcAft>
                <a:spcPts val="600"/>
              </a:spcAft>
            </a:pPr>
            <a:r>
              <a:rPr lang="en-GB" sz="3300" dirty="0">
                <a:latin typeface="Cambria" pitchFamily="18" charset="0"/>
                <a:ea typeface="Cambria" pitchFamily="18" charset="0"/>
              </a:rPr>
              <a:t>For poor families, costs for care and education for the child are high</a:t>
            </a:r>
          </a:p>
          <a:p>
            <a:pPr>
              <a:spcAft>
                <a:spcPts val="600"/>
              </a:spcAft>
            </a:pPr>
            <a:r>
              <a:rPr lang="en-GB" sz="3300" dirty="0">
                <a:latin typeface="Cambria" pitchFamily="18" charset="0"/>
                <a:ea typeface="Cambria" pitchFamily="18" charset="0"/>
              </a:rPr>
              <a:t>Religious bias</a:t>
            </a:r>
          </a:p>
          <a:p>
            <a:pPr>
              <a:spcAft>
                <a:spcPts val="600"/>
              </a:spcAft>
            </a:pPr>
            <a:r>
              <a:rPr lang="en-GB" sz="3300" dirty="0">
                <a:latin typeface="Cambria" pitchFamily="18" charset="0"/>
                <a:ea typeface="Cambria" pitchFamily="18" charset="0"/>
              </a:rPr>
              <a:t>Neglect leads to abandonment, rejection and illiteracy</a:t>
            </a:r>
          </a:p>
          <a:p>
            <a:endParaRPr lang="en-GB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640992874"/>
              </p:ext>
            </p:extLst>
          </p:nvPr>
        </p:nvGraphicFramePr>
        <p:xfrm>
          <a:off x="899592" y="764704"/>
          <a:ext cx="784887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5"/>
          <p:cNvSpPr txBox="1">
            <a:spLocks/>
          </p:cNvSpPr>
          <p:nvPr/>
        </p:nvSpPr>
        <p:spPr>
          <a:xfrm>
            <a:off x="1115616" y="0"/>
            <a:ext cx="7056784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2068513" algn="l"/>
              </a:tabLst>
              <a:defRPr/>
            </a:pPr>
            <a:r>
              <a:rPr lang="en-GB" sz="4000" b="1" dirty="0" smtClean="0">
                <a:latin typeface="Cambria" pitchFamily="18" charset="0"/>
              </a:rPr>
              <a:t>What do autistic people want?</a:t>
            </a:r>
            <a:endParaRPr lang="en-GB" sz="4000" b="1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6453336"/>
            <a:ext cx="6984776" cy="4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80822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4971A08-FD73-463D-8C6F-DD1865E8E7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4971A08-FD73-463D-8C6F-DD1865E8E7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3919AB3-4928-4D0F-B20F-62D89936F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13919AB3-4928-4D0F-B20F-62D89936F8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305FA06-50FF-4A15-99B2-38D8DF854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B305FA06-50FF-4A15-99B2-38D8DF854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BC8D0B4-5A7F-417F-8945-D03628EB10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DBC8D0B4-5A7F-417F-8945-D03628EB10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AFE76F1-9C7B-4BF5-B887-D05EC952D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6AFE76F1-9C7B-4BF5-B887-D05EC952DF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F17FBE8-410F-4FCB-91A2-75697FF1C9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CF17FBE8-410F-4FCB-91A2-75697FF1C9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178384"/>
            <a:ext cx="74888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Cambria" pitchFamily="18" charset="0"/>
                <a:ea typeface="Cambria" pitchFamily="18" charset="0"/>
              </a:rPr>
              <a:t>People with autism are able to process information easier when it is visual and spatial.</a:t>
            </a: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Cambria" pitchFamily="18" charset="0"/>
                <a:ea typeface="Cambria" pitchFamily="18" charset="0"/>
              </a:rPr>
              <a:t>Spoken language tends to be abstract, transient and temporal.  </a:t>
            </a:r>
          </a:p>
          <a:p>
            <a:pPr algn="ctr">
              <a:spcBef>
                <a:spcPct val="50000"/>
              </a:spcBef>
            </a:pPr>
            <a:r>
              <a:rPr lang="en-US" sz="3200" dirty="0" smtClean="0">
                <a:latin typeface="Cambria" pitchFamily="18" charset="0"/>
                <a:ea typeface="Cambria" pitchFamily="18" charset="0"/>
              </a:rPr>
              <a:t>Written language can be abstract but is less transient.</a:t>
            </a:r>
          </a:p>
          <a:p>
            <a:pPr algn="ctr">
              <a:spcBef>
                <a:spcPct val="50000"/>
              </a:spcBef>
            </a:pPr>
            <a:endParaRPr lang="en-US" sz="3200" dirty="0" smtClean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92696"/>
            <a:ext cx="792088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Visual strategies help students: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Symbol" pitchFamily="18" charset="2"/>
              <a:buChar char="¨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learn more quickly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Symbol" pitchFamily="18" charset="2"/>
              <a:buChar char="¨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reduce aggressive or self-injurious behavior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Symbol" pitchFamily="18" charset="2"/>
              <a:buChar char="¨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decrease frustration and anxiety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Symbol" pitchFamily="18" charset="2"/>
              <a:buChar char="¨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learn to adjust to changes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Symbol" pitchFamily="18" charset="2"/>
              <a:buChar char="¨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complete tasks by themselves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 typeface="Symbol" pitchFamily="18" charset="2"/>
              <a:buChar char="¨"/>
            </a:pPr>
            <a:r>
              <a:rPr lang="en-US" sz="2600" dirty="0" smtClean="0">
                <a:latin typeface="Cambria" pitchFamily="18" charset="0"/>
                <a:ea typeface="Cambria" pitchFamily="18" charset="0"/>
              </a:rPr>
              <a:t>	gain independence</a:t>
            </a:r>
          </a:p>
          <a:p>
            <a:pPr algn="ctr">
              <a:spcBef>
                <a:spcPct val="50000"/>
              </a:spcBef>
            </a:pPr>
            <a:r>
              <a:rPr lang="en-US" sz="26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Visual strategies can benefit </a:t>
            </a:r>
            <a:r>
              <a:rPr lang="en-US" sz="2600" b="1" u="sng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all</a:t>
            </a:r>
            <a:r>
              <a:rPr lang="en-US" sz="26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students by enhancing student understanding.</a:t>
            </a:r>
            <a:endParaRPr lang="en-US" sz="26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000" dirty="0" smtClean="0">
                <a:latin typeface="Cambria" pitchFamily="18" charset="0"/>
                <a:ea typeface="Cambria" pitchFamily="18" charset="0"/>
              </a:rPr>
              <a:t>Assisted technology is designed to help students who have learning disabilities and help them function in a classroom. These tools include any type of  equipment or device (</a:t>
            </a:r>
            <a:r>
              <a:rPr lang="en-GB" sz="3000" dirty="0" err="1" smtClean="0">
                <a:latin typeface="Cambria" pitchFamily="18" charset="0"/>
                <a:ea typeface="Cambria" pitchFamily="18" charset="0"/>
              </a:rPr>
              <a:t>ipads</a:t>
            </a:r>
            <a:r>
              <a:rPr lang="en-GB" sz="3000" dirty="0" smtClean="0">
                <a:latin typeface="Cambria" pitchFamily="18" charset="0"/>
                <a:ea typeface="Cambria" pitchFamily="18" charset="0"/>
              </a:rPr>
              <a:t>, computerized learning aids and apps) that helps students compensate for their learning disabilities. To help them capitalize on their strengths and minimize their weaknesses. The following 5 are the most popular:</a:t>
            </a:r>
            <a:endParaRPr lang="en-GB" sz="30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7571184" cy="4525963"/>
          </a:xfrm>
        </p:spPr>
        <p:txBody>
          <a:bodyPr/>
          <a:lstStyle/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Electronic worksheets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Phonetic spelling software and apps (for those having difficulty with reading and writing)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Talking calculators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Variable speed recorders</a:t>
            </a:r>
          </a:p>
          <a:p>
            <a:r>
              <a:rPr lang="en-GB" dirty="0" smtClean="0">
                <a:latin typeface="Cambria" pitchFamily="18" charset="0"/>
                <a:ea typeface="Cambria" pitchFamily="18" charset="0"/>
              </a:rPr>
              <a:t>Videotaped social skills (to help figure out normal social interactions)</a:t>
            </a:r>
          </a:p>
          <a:p>
            <a:endParaRPr lang="en-GB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460</Words>
  <Application>Microsoft Office PowerPoint</Application>
  <PresentationFormat>On-screen Show (4:3)</PresentationFormat>
  <Paragraphs>70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DON’T CARRY THE HILL, CLIMB IT!</vt:lpstr>
      <vt:lpstr>The Autistic Spectrum </vt:lpstr>
      <vt:lpstr>Slide 3</vt:lpstr>
      <vt:lpstr>Challenges</vt:lpstr>
      <vt:lpstr>Slide 5</vt:lpstr>
      <vt:lpstr>Slide 6</vt:lpstr>
      <vt:lpstr>Slide 7</vt:lpstr>
      <vt:lpstr>Slide 8</vt:lpstr>
      <vt:lpstr>Slide 9</vt:lpstr>
      <vt:lpstr>Slide 10</vt:lpstr>
      <vt:lpstr>Slide 11</vt:lpstr>
      <vt:lpstr>What needs to change?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EDUVIELAWHE</dc:creator>
  <cp:lastModifiedBy>EDUVIELAWHE</cp:lastModifiedBy>
  <cp:revision>8</cp:revision>
  <dcterms:created xsi:type="dcterms:W3CDTF">2019-07-30T21:30:08Z</dcterms:created>
  <dcterms:modified xsi:type="dcterms:W3CDTF">2019-07-31T00:35:49Z</dcterms:modified>
</cp:coreProperties>
</file>