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Lst>
  <p:notesMasterIdLst>
    <p:notesMasterId r:id="rId121"/>
  </p:notesMasterIdLst>
  <p:sldIdLst>
    <p:sldId id="423" r:id="rId2"/>
    <p:sldId id="261" r:id="rId3"/>
    <p:sldId id="259" r:id="rId4"/>
    <p:sldId id="266" r:id="rId5"/>
    <p:sldId id="284" r:id="rId6"/>
    <p:sldId id="256" r:id="rId7"/>
    <p:sldId id="305" r:id="rId8"/>
    <p:sldId id="260" r:id="rId9"/>
    <p:sldId id="352" r:id="rId10"/>
    <p:sldId id="338" r:id="rId11"/>
    <p:sldId id="341" r:id="rId12"/>
    <p:sldId id="349" r:id="rId13"/>
    <p:sldId id="350" r:id="rId14"/>
    <p:sldId id="353" r:id="rId15"/>
    <p:sldId id="367" r:id="rId16"/>
    <p:sldId id="263" r:id="rId17"/>
    <p:sldId id="262" r:id="rId18"/>
    <p:sldId id="273" r:id="rId19"/>
    <p:sldId id="275" r:id="rId20"/>
    <p:sldId id="368" r:id="rId21"/>
    <p:sldId id="377" r:id="rId22"/>
    <p:sldId id="359" r:id="rId23"/>
    <p:sldId id="324" r:id="rId24"/>
    <p:sldId id="319" r:id="rId25"/>
    <p:sldId id="346" r:id="rId26"/>
    <p:sldId id="265" r:id="rId27"/>
    <p:sldId id="315" r:id="rId28"/>
    <p:sldId id="316" r:id="rId29"/>
    <p:sldId id="318" r:id="rId30"/>
    <p:sldId id="313" r:id="rId31"/>
    <p:sldId id="317" r:id="rId32"/>
    <p:sldId id="314" r:id="rId33"/>
    <p:sldId id="340" r:id="rId34"/>
    <p:sldId id="343" r:id="rId35"/>
    <p:sldId id="344" r:id="rId36"/>
    <p:sldId id="345" r:id="rId37"/>
    <p:sldId id="403" r:id="rId38"/>
    <p:sldId id="257" r:id="rId39"/>
    <p:sldId id="404" r:id="rId40"/>
    <p:sldId id="258" r:id="rId41"/>
    <p:sldId id="405" r:id="rId42"/>
    <p:sldId id="406" r:id="rId43"/>
    <p:sldId id="407" r:id="rId44"/>
    <p:sldId id="408" r:id="rId45"/>
    <p:sldId id="342" r:id="rId46"/>
    <p:sldId id="326" r:id="rId47"/>
    <p:sldId id="409" r:id="rId48"/>
    <p:sldId id="410" r:id="rId49"/>
    <p:sldId id="411" r:id="rId50"/>
    <p:sldId id="412" r:id="rId51"/>
    <p:sldId id="301" r:id="rId52"/>
    <p:sldId id="413" r:id="rId53"/>
    <p:sldId id="267" r:id="rId54"/>
    <p:sldId id="268" r:id="rId55"/>
    <p:sldId id="279" r:id="rId56"/>
    <p:sldId id="264" r:id="rId57"/>
    <p:sldId id="290" r:id="rId58"/>
    <p:sldId id="291" r:id="rId59"/>
    <p:sldId id="414" r:id="rId60"/>
    <p:sldId id="415" r:id="rId61"/>
    <p:sldId id="280" r:id="rId62"/>
    <p:sldId id="278" r:id="rId63"/>
    <p:sldId id="416" r:id="rId64"/>
    <p:sldId id="281" r:id="rId65"/>
    <p:sldId id="287" r:id="rId66"/>
    <p:sldId id="328" r:id="rId67"/>
    <p:sldId id="417" r:id="rId68"/>
    <p:sldId id="274" r:id="rId69"/>
    <p:sldId id="420" r:id="rId70"/>
    <p:sldId id="421" r:id="rId71"/>
    <p:sldId id="422" r:id="rId72"/>
    <p:sldId id="285" r:id="rId73"/>
    <p:sldId id="270" r:id="rId74"/>
    <p:sldId id="272" r:id="rId75"/>
    <p:sldId id="306" r:id="rId76"/>
    <p:sldId id="366" r:id="rId77"/>
    <p:sldId id="370" r:id="rId78"/>
    <p:sldId id="392" r:id="rId79"/>
    <p:sldId id="371" r:id="rId80"/>
    <p:sldId id="331" r:id="rId81"/>
    <p:sldId id="391" r:id="rId82"/>
    <p:sldId id="375" r:id="rId83"/>
    <p:sldId id="393" r:id="rId84"/>
    <p:sldId id="394" r:id="rId85"/>
    <p:sldId id="395" r:id="rId86"/>
    <p:sldId id="373" r:id="rId87"/>
    <p:sldId id="374" r:id="rId88"/>
    <p:sldId id="372" r:id="rId89"/>
    <p:sldId id="387" r:id="rId90"/>
    <p:sldId id="396" r:id="rId91"/>
    <p:sldId id="397" r:id="rId92"/>
    <p:sldId id="376" r:id="rId93"/>
    <p:sldId id="378" r:id="rId94"/>
    <p:sldId id="379" r:id="rId95"/>
    <p:sldId id="380" r:id="rId96"/>
    <p:sldId id="381" r:id="rId97"/>
    <p:sldId id="382" r:id="rId98"/>
    <p:sldId id="383" r:id="rId99"/>
    <p:sldId id="384" r:id="rId100"/>
    <p:sldId id="388" r:id="rId101"/>
    <p:sldId id="399" r:id="rId102"/>
    <p:sldId id="400" r:id="rId103"/>
    <p:sldId id="398" r:id="rId104"/>
    <p:sldId id="300" r:id="rId105"/>
    <p:sldId id="302" r:id="rId106"/>
    <p:sldId id="292" r:id="rId107"/>
    <p:sldId id="293" r:id="rId108"/>
    <p:sldId id="294" r:id="rId109"/>
    <p:sldId id="297" r:id="rId110"/>
    <p:sldId id="304" r:id="rId111"/>
    <p:sldId id="303" r:id="rId112"/>
    <p:sldId id="295" r:id="rId113"/>
    <p:sldId id="298" r:id="rId114"/>
    <p:sldId id="296" r:id="rId115"/>
    <p:sldId id="299" r:id="rId116"/>
    <p:sldId id="288" r:id="rId117"/>
    <p:sldId id="289" r:id="rId118"/>
    <p:sldId id="282" r:id="rId119"/>
    <p:sldId id="283" r:id="rId1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1" d="100"/>
          <a:sy n="61" d="100"/>
        </p:scale>
        <p:origin x="1434" y="2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1F5A2F-F581-447A-B39C-9B43AD138FCA}"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9EBB3851-3B3D-4FDF-B431-8D30F4E3DA4B}">
      <dgm:prSet phldrT="[Text]"/>
      <dgm:spPr>
        <a:solidFill>
          <a:srgbClr val="FF0000"/>
        </a:solidFill>
        <a:ln>
          <a:solidFill>
            <a:srgbClr val="FF0000"/>
          </a:solidFill>
        </a:ln>
      </dgm:spPr>
      <dgm:t>
        <a:bodyPr/>
        <a:lstStyle/>
        <a:p>
          <a:r>
            <a:rPr lang="en-US" dirty="0">
              <a:solidFill>
                <a:schemeClr val="bg1"/>
              </a:solidFill>
            </a:rPr>
            <a:t>DON’T</a:t>
          </a:r>
        </a:p>
      </dgm:t>
    </dgm:pt>
    <dgm:pt modelId="{7C468B28-B8E9-461D-BB73-2EF24B12FD8B}" type="parTrans" cxnId="{616B0F48-221E-4593-BD38-822CC8C17A99}">
      <dgm:prSet/>
      <dgm:spPr/>
      <dgm:t>
        <a:bodyPr/>
        <a:lstStyle/>
        <a:p>
          <a:endParaRPr lang="en-US"/>
        </a:p>
      </dgm:t>
    </dgm:pt>
    <dgm:pt modelId="{3B03BB11-0697-4F9D-989D-AD6D794A01A7}" type="sibTrans" cxnId="{616B0F48-221E-4593-BD38-822CC8C17A99}">
      <dgm:prSet/>
      <dgm:spPr/>
      <dgm:t>
        <a:bodyPr/>
        <a:lstStyle/>
        <a:p>
          <a:endParaRPr lang="en-US"/>
        </a:p>
      </dgm:t>
    </dgm:pt>
    <dgm:pt modelId="{3757EFE4-5C93-4B10-A408-95FBD78E6CF7}">
      <dgm:prSet phldrT="[Text]" custT="1"/>
      <dgm:spPr/>
      <dgm:t>
        <a:bodyPr/>
        <a:lstStyle/>
        <a:p>
          <a:pPr algn="l"/>
          <a:r>
            <a:rPr lang="en-US" sz="2800" b="0" dirty="0"/>
            <a:t>Expect a user to know how to communicate without direct models and instruction!</a:t>
          </a:r>
        </a:p>
      </dgm:t>
    </dgm:pt>
    <dgm:pt modelId="{643BCD85-D14D-406A-83C8-7D7FBA6B5BA0}" type="parTrans" cxnId="{E1531B9C-6125-4672-A8AA-3FC4EF208C19}">
      <dgm:prSet/>
      <dgm:spPr/>
      <dgm:t>
        <a:bodyPr/>
        <a:lstStyle/>
        <a:p>
          <a:endParaRPr lang="en-US"/>
        </a:p>
      </dgm:t>
    </dgm:pt>
    <dgm:pt modelId="{E5985B26-6CB9-4295-9E71-E07F9BBF6BF7}" type="sibTrans" cxnId="{E1531B9C-6125-4672-A8AA-3FC4EF208C19}">
      <dgm:prSet/>
      <dgm:spPr/>
      <dgm:t>
        <a:bodyPr/>
        <a:lstStyle/>
        <a:p>
          <a:endParaRPr lang="en-US"/>
        </a:p>
      </dgm:t>
    </dgm:pt>
    <dgm:pt modelId="{3593B9FD-FA8C-4EF4-9281-757C6B33300A}">
      <dgm:prSet phldrT="[Text]"/>
      <dgm:spPr>
        <a:solidFill>
          <a:srgbClr val="00B050"/>
        </a:solidFill>
        <a:ln>
          <a:solidFill>
            <a:srgbClr val="00B050"/>
          </a:solidFill>
        </a:ln>
      </dgm:spPr>
      <dgm:t>
        <a:bodyPr/>
        <a:lstStyle/>
        <a:p>
          <a:r>
            <a:rPr lang="en-US" dirty="0"/>
            <a:t>DO</a:t>
          </a:r>
        </a:p>
      </dgm:t>
    </dgm:pt>
    <dgm:pt modelId="{00FADD22-A853-4676-B70F-ADBA46236428}" type="parTrans" cxnId="{30398CB4-533C-4774-A565-1CEE968D45B9}">
      <dgm:prSet/>
      <dgm:spPr/>
      <dgm:t>
        <a:bodyPr/>
        <a:lstStyle/>
        <a:p>
          <a:endParaRPr lang="en-US"/>
        </a:p>
      </dgm:t>
    </dgm:pt>
    <dgm:pt modelId="{15BC621D-8359-4F20-A17B-B435E957A450}" type="sibTrans" cxnId="{30398CB4-533C-4774-A565-1CEE968D45B9}">
      <dgm:prSet/>
      <dgm:spPr/>
      <dgm:t>
        <a:bodyPr/>
        <a:lstStyle/>
        <a:p>
          <a:endParaRPr lang="en-US"/>
        </a:p>
      </dgm:t>
    </dgm:pt>
    <dgm:pt modelId="{BD089297-473B-4E2B-AE28-14161BF30757}">
      <dgm:prSet phldrT="[Text]" custT="1"/>
      <dgm:spPr/>
      <dgm:t>
        <a:bodyPr/>
        <a:lstStyle/>
        <a:p>
          <a:pPr algn="l"/>
          <a:r>
            <a:rPr lang="en-US" sz="2800" b="1" i="1" dirty="0"/>
            <a:t>MODEL, MODEL MODEL</a:t>
          </a:r>
          <a:r>
            <a:rPr lang="en-US" sz="2400" b="1" i="1" dirty="0"/>
            <a:t>!!!</a:t>
          </a:r>
        </a:p>
      </dgm:t>
    </dgm:pt>
    <dgm:pt modelId="{13140F1B-F061-43E3-B963-807AF54B53F8}" type="parTrans" cxnId="{BAB18050-CCB1-4E5C-95DA-A9A67CB638A0}">
      <dgm:prSet/>
      <dgm:spPr/>
      <dgm:t>
        <a:bodyPr/>
        <a:lstStyle/>
        <a:p>
          <a:endParaRPr lang="en-US"/>
        </a:p>
      </dgm:t>
    </dgm:pt>
    <dgm:pt modelId="{B1B3078D-6C8A-4575-897B-9763947FB0E0}" type="sibTrans" cxnId="{BAB18050-CCB1-4E5C-95DA-A9A67CB638A0}">
      <dgm:prSet/>
      <dgm:spPr/>
      <dgm:t>
        <a:bodyPr/>
        <a:lstStyle/>
        <a:p>
          <a:endParaRPr lang="en-US"/>
        </a:p>
      </dgm:t>
    </dgm:pt>
    <dgm:pt modelId="{1F4CA910-27F9-4D20-AEAF-A9D15EF09D77}">
      <dgm:prSet phldrT="[Text]" custT="1"/>
      <dgm:spPr/>
      <dgm:t>
        <a:bodyPr/>
        <a:lstStyle/>
        <a:p>
          <a:pPr algn="l"/>
          <a:r>
            <a:rPr lang="en-US" sz="2400" dirty="0"/>
            <a:t>Model expected communication behaviors </a:t>
          </a:r>
          <a:r>
            <a:rPr lang="en-US" sz="2400" b="1" i="1" u="sng" dirty="0"/>
            <a:t>BEFORE</a:t>
          </a:r>
          <a:r>
            <a:rPr lang="en-US" sz="2400" dirty="0"/>
            <a:t> expecting to see those behaviors from the user!!</a:t>
          </a:r>
        </a:p>
      </dgm:t>
    </dgm:pt>
    <dgm:pt modelId="{7631778D-696C-48E4-8D8B-72D2338D47F1}" type="parTrans" cxnId="{A0CA1FDE-E6DB-4EDA-8346-F4AC78FC0DFD}">
      <dgm:prSet/>
      <dgm:spPr/>
      <dgm:t>
        <a:bodyPr/>
        <a:lstStyle/>
        <a:p>
          <a:endParaRPr lang="en-US"/>
        </a:p>
      </dgm:t>
    </dgm:pt>
    <dgm:pt modelId="{7AD3E064-74E1-430E-9981-8BB10BDC2CC6}" type="sibTrans" cxnId="{A0CA1FDE-E6DB-4EDA-8346-F4AC78FC0DFD}">
      <dgm:prSet/>
      <dgm:spPr/>
      <dgm:t>
        <a:bodyPr/>
        <a:lstStyle/>
        <a:p>
          <a:endParaRPr lang="en-US"/>
        </a:p>
      </dgm:t>
    </dgm:pt>
    <dgm:pt modelId="{85517A28-1B52-448D-9845-29A1EA941B50}">
      <dgm:prSet phldrT="[Text]" custT="1"/>
      <dgm:spPr/>
      <dgm:t>
        <a:bodyPr/>
        <a:lstStyle/>
        <a:p>
          <a:pPr algn="l"/>
          <a:r>
            <a:rPr lang="en-US" sz="2400" dirty="0"/>
            <a:t>Provide </a:t>
          </a:r>
          <a:r>
            <a:rPr lang="en-US" sz="2400" b="1" i="1" dirty="0"/>
            <a:t>Aided Language Input</a:t>
          </a:r>
          <a:r>
            <a:rPr lang="en-US" sz="2400" dirty="0"/>
            <a:t>!</a:t>
          </a:r>
        </a:p>
      </dgm:t>
    </dgm:pt>
    <dgm:pt modelId="{334728F9-38E5-4603-9694-F561D59F3085}" type="parTrans" cxnId="{18E3B7BC-1C3A-4DFD-8584-3A4126F146D3}">
      <dgm:prSet/>
      <dgm:spPr/>
      <dgm:t>
        <a:bodyPr/>
        <a:lstStyle/>
        <a:p>
          <a:endParaRPr lang="en-US"/>
        </a:p>
      </dgm:t>
    </dgm:pt>
    <dgm:pt modelId="{0795D1A6-43B9-4E42-B5CE-21294E3F3BB9}" type="sibTrans" cxnId="{18E3B7BC-1C3A-4DFD-8584-3A4126F146D3}">
      <dgm:prSet/>
      <dgm:spPr/>
      <dgm:t>
        <a:bodyPr/>
        <a:lstStyle/>
        <a:p>
          <a:endParaRPr lang="en-US"/>
        </a:p>
      </dgm:t>
    </dgm:pt>
    <dgm:pt modelId="{1D46215D-3BD4-49C4-8E27-8B9F796A1346}">
      <dgm:prSet phldrT="[Text]" custT="1"/>
      <dgm:spPr/>
      <dgm:t>
        <a:bodyPr/>
        <a:lstStyle/>
        <a:p>
          <a:pPr algn="l"/>
          <a:r>
            <a:rPr lang="en-US" sz="2800" dirty="0"/>
            <a:t>Expect sentences right away!!</a:t>
          </a:r>
        </a:p>
      </dgm:t>
    </dgm:pt>
    <dgm:pt modelId="{EA8B83D5-2031-430C-8886-CD5B65B0205B}" type="parTrans" cxnId="{9B402109-AF5D-4D9A-8D94-30DAF024D6BA}">
      <dgm:prSet/>
      <dgm:spPr/>
      <dgm:t>
        <a:bodyPr/>
        <a:lstStyle/>
        <a:p>
          <a:endParaRPr lang="en-US"/>
        </a:p>
      </dgm:t>
    </dgm:pt>
    <dgm:pt modelId="{E7FAA68F-20C3-44D1-BCF5-195747B3E7D5}" type="sibTrans" cxnId="{9B402109-AF5D-4D9A-8D94-30DAF024D6BA}">
      <dgm:prSet/>
      <dgm:spPr/>
      <dgm:t>
        <a:bodyPr/>
        <a:lstStyle/>
        <a:p>
          <a:endParaRPr lang="en-US"/>
        </a:p>
      </dgm:t>
    </dgm:pt>
    <dgm:pt modelId="{F371A518-F36E-44F2-86BF-D16FC6C715D7}" type="pres">
      <dgm:prSet presAssocID="{E91F5A2F-F581-447A-B39C-9B43AD138FCA}" presName="Name0" presStyleCnt="0">
        <dgm:presLayoutVars>
          <dgm:dir/>
          <dgm:animLvl val="lvl"/>
          <dgm:resizeHandles/>
        </dgm:presLayoutVars>
      </dgm:prSet>
      <dgm:spPr/>
    </dgm:pt>
    <dgm:pt modelId="{9E61114E-62AD-4698-98D1-7459FB1C0363}" type="pres">
      <dgm:prSet presAssocID="{9EBB3851-3B3D-4FDF-B431-8D30F4E3DA4B}" presName="linNode" presStyleCnt="0"/>
      <dgm:spPr/>
    </dgm:pt>
    <dgm:pt modelId="{655A1F92-C9D0-45B3-840C-D829E2834BF7}" type="pres">
      <dgm:prSet presAssocID="{9EBB3851-3B3D-4FDF-B431-8D30F4E3DA4B}" presName="parentShp" presStyleLbl="node1" presStyleIdx="0" presStyleCnt="2">
        <dgm:presLayoutVars>
          <dgm:bulletEnabled val="1"/>
        </dgm:presLayoutVars>
      </dgm:prSet>
      <dgm:spPr/>
    </dgm:pt>
    <dgm:pt modelId="{A42888EE-12A6-4B5B-9203-2E1D1948D839}" type="pres">
      <dgm:prSet presAssocID="{9EBB3851-3B3D-4FDF-B431-8D30F4E3DA4B}" presName="childShp" presStyleLbl="bgAccFollowNode1" presStyleIdx="0" presStyleCnt="2" custScaleX="137500" custScaleY="81113">
        <dgm:presLayoutVars>
          <dgm:bulletEnabled val="1"/>
        </dgm:presLayoutVars>
      </dgm:prSet>
      <dgm:spPr/>
    </dgm:pt>
    <dgm:pt modelId="{A6DAAEE8-CDE8-4DF6-9256-40E44742A621}" type="pres">
      <dgm:prSet presAssocID="{3B03BB11-0697-4F9D-989D-AD6D794A01A7}" presName="spacing" presStyleCnt="0"/>
      <dgm:spPr/>
    </dgm:pt>
    <dgm:pt modelId="{CA66B38B-7FDA-48DB-8B01-5264B80F50BF}" type="pres">
      <dgm:prSet presAssocID="{3593B9FD-FA8C-4EF4-9281-757C6B33300A}" presName="linNode" presStyleCnt="0"/>
      <dgm:spPr/>
    </dgm:pt>
    <dgm:pt modelId="{994456CE-D1C4-4C7D-B60D-B8923F3B73F4}" type="pres">
      <dgm:prSet presAssocID="{3593B9FD-FA8C-4EF4-9281-757C6B33300A}" presName="parentShp" presStyleLbl="node1" presStyleIdx="1" presStyleCnt="2">
        <dgm:presLayoutVars>
          <dgm:bulletEnabled val="1"/>
        </dgm:presLayoutVars>
      </dgm:prSet>
      <dgm:spPr/>
    </dgm:pt>
    <dgm:pt modelId="{745E3FE5-3DCC-42E3-ACF7-14C4A9F23AFD}" type="pres">
      <dgm:prSet presAssocID="{3593B9FD-FA8C-4EF4-9281-757C6B33300A}" presName="childShp" presStyleLbl="bgAccFollowNode1" presStyleIdx="1" presStyleCnt="2" custScaleX="129888" custScaleY="93621">
        <dgm:presLayoutVars>
          <dgm:bulletEnabled val="1"/>
        </dgm:presLayoutVars>
      </dgm:prSet>
      <dgm:spPr/>
    </dgm:pt>
  </dgm:ptLst>
  <dgm:cxnLst>
    <dgm:cxn modelId="{B7F15605-408C-4E00-937B-EA4A4C2692A6}" type="presOf" srcId="{9EBB3851-3B3D-4FDF-B431-8D30F4E3DA4B}" destId="{655A1F92-C9D0-45B3-840C-D829E2834BF7}" srcOrd="0" destOrd="0" presId="urn:microsoft.com/office/officeart/2005/8/layout/vList6"/>
    <dgm:cxn modelId="{9B402109-AF5D-4D9A-8D94-30DAF024D6BA}" srcId="{9EBB3851-3B3D-4FDF-B431-8D30F4E3DA4B}" destId="{1D46215D-3BD4-49C4-8E27-8B9F796A1346}" srcOrd="1" destOrd="0" parTransId="{EA8B83D5-2031-430C-8886-CD5B65B0205B}" sibTransId="{E7FAA68F-20C3-44D1-BCF5-195747B3E7D5}"/>
    <dgm:cxn modelId="{4714910B-E944-4736-8F49-794731316158}" type="presOf" srcId="{1F4CA910-27F9-4D20-AEAF-A9D15EF09D77}" destId="{745E3FE5-3DCC-42E3-ACF7-14C4A9F23AFD}" srcOrd="0" destOrd="1" presId="urn:microsoft.com/office/officeart/2005/8/layout/vList6"/>
    <dgm:cxn modelId="{AB2D0D29-D869-42F5-BDE0-D990F22557F5}" type="presOf" srcId="{3593B9FD-FA8C-4EF4-9281-757C6B33300A}" destId="{994456CE-D1C4-4C7D-B60D-B8923F3B73F4}" srcOrd="0" destOrd="0" presId="urn:microsoft.com/office/officeart/2005/8/layout/vList6"/>
    <dgm:cxn modelId="{616B0F48-221E-4593-BD38-822CC8C17A99}" srcId="{E91F5A2F-F581-447A-B39C-9B43AD138FCA}" destId="{9EBB3851-3B3D-4FDF-B431-8D30F4E3DA4B}" srcOrd="0" destOrd="0" parTransId="{7C468B28-B8E9-461D-BB73-2EF24B12FD8B}" sibTransId="{3B03BB11-0697-4F9D-989D-AD6D794A01A7}"/>
    <dgm:cxn modelId="{E8C0B56D-0A22-4C2E-8A3E-B103DAAF3CF3}" type="presOf" srcId="{BD089297-473B-4E2B-AE28-14161BF30757}" destId="{745E3FE5-3DCC-42E3-ACF7-14C4A9F23AFD}" srcOrd="0" destOrd="0" presId="urn:microsoft.com/office/officeart/2005/8/layout/vList6"/>
    <dgm:cxn modelId="{BAB18050-CCB1-4E5C-95DA-A9A67CB638A0}" srcId="{3593B9FD-FA8C-4EF4-9281-757C6B33300A}" destId="{BD089297-473B-4E2B-AE28-14161BF30757}" srcOrd="0" destOrd="0" parTransId="{13140F1B-F061-43E3-B963-807AF54B53F8}" sibTransId="{B1B3078D-6C8A-4575-897B-9763947FB0E0}"/>
    <dgm:cxn modelId="{E1531B9C-6125-4672-A8AA-3FC4EF208C19}" srcId="{9EBB3851-3B3D-4FDF-B431-8D30F4E3DA4B}" destId="{3757EFE4-5C93-4B10-A408-95FBD78E6CF7}" srcOrd="0" destOrd="0" parTransId="{643BCD85-D14D-406A-83C8-7D7FBA6B5BA0}" sibTransId="{E5985B26-6CB9-4295-9E71-E07F9BBF6BF7}"/>
    <dgm:cxn modelId="{30398CB4-533C-4774-A565-1CEE968D45B9}" srcId="{E91F5A2F-F581-447A-B39C-9B43AD138FCA}" destId="{3593B9FD-FA8C-4EF4-9281-757C6B33300A}" srcOrd="1" destOrd="0" parTransId="{00FADD22-A853-4676-B70F-ADBA46236428}" sibTransId="{15BC621D-8359-4F20-A17B-B435E957A450}"/>
    <dgm:cxn modelId="{9E4CFFB9-5E3F-46BB-A619-0A043E7079F6}" type="presOf" srcId="{3757EFE4-5C93-4B10-A408-95FBD78E6CF7}" destId="{A42888EE-12A6-4B5B-9203-2E1D1948D839}" srcOrd="0" destOrd="0" presId="urn:microsoft.com/office/officeart/2005/8/layout/vList6"/>
    <dgm:cxn modelId="{18E3B7BC-1C3A-4DFD-8584-3A4126F146D3}" srcId="{3593B9FD-FA8C-4EF4-9281-757C6B33300A}" destId="{85517A28-1B52-448D-9845-29A1EA941B50}" srcOrd="2" destOrd="0" parTransId="{334728F9-38E5-4603-9694-F561D59F3085}" sibTransId="{0795D1A6-43B9-4E42-B5CE-21294E3F3BB9}"/>
    <dgm:cxn modelId="{FF7C39BD-BEFB-48C0-BE24-3A5D0711CF7B}" type="presOf" srcId="{85517A28-1B52-448D-9845-29A1EA941B50}" destId="{745E3FE5-3DCC-42E3-ACF7-14C4A9F23AFD}" srcOrd="0" destOrd="2" presId="urn:microsoft.com/office/officeart/2005/8/layout/vList6"/>
    <dgm:cxn modelId="{A0CA1FDE-E6DB-4EDA-8346-F4AC78FC0DFD}" srcId="{3593B9FD-FA8C-4EF4-9281-757C6B33300A}" destId="{1F4CA910-27F9-4D20-AEAF-A9D15EF09D77}" srcOrd="1" destOrd="0" parTransId="{7631778D-696C-48E4-8D8B-72D2338D47F1}" sibTransId="{7AD3E064-74E1-430E-9981-8BB10BDC2CC6}"/>
    <dgm:cxn modelId="{979B63E3-D4F4-4BA0-8902-0637E15271EB}" type="presOf" srcId="{1D46215D-3BD4-49C4-8E27-8B9F796A1346}" destId="{A42888EE-12A6-4B5B-9203-2E1D1948D839}" srcOrd="0" destOrd="1" presId="urn:microsoft.com/office/officeart/2005/8/layout/vList6"/>
    <dgm:cxn modelId="{5788B3F2-1949-448B-9A78-DD741F73A70E}" type="presOf" srcId="{E91F5A2F-F581-447A-B39C-9B43AD138FCA}" destId="{F371A518-F36E-44F2-86BF-D16FC6C715D7}" srcOrd="0" destOrd="0" presId="urn:microsoft.com/office/officeart/2005/8/layout/vList6"/>
    <dgm:cxn modelId="{D7A1A999-2482-4F1A-A7F7-7B9B1F07C751}" type="presParOf" srcId="{F371A518-F36E-44F2-86BF-D16FC6C715D7}" destId="{9E61114E-62AD-4698-98D1-7459FB1C0363}" srcOrd="0" destOrd="0" presId="urn:microsoft.com/office/officeart/2005/8/layout/vList6"/>
    <dgm:cxn modelId="{3DABA32D-3FDA-46F4-8888-D0BFF7D03B8D}" type="presParOf" srcId="{9E61114E-62AD-4698-98D1-7459FB1C0363}" destId="{655A1F92-C9D0-45B3-840C-D829E2834BF7}" srcOrd="0" destOrd="0" presId="urn:microsoft.com/office/officeart/2005/8/layout/vList6"/>
    <dgm:cxn modelId="{855898FA-3212-41F5-9C18-6B3DDCFBFD56}" type="presParOf" srcId="{9E61114E-62AD-4698-98D1-7459FB1C0363}" destId="{A42888EE-12A6-4B5B-9203-2E1D1948D839}" srcOrd="1" destOrd="0" presId="urn:microsoft.com/office/officeart/2005/8/layout/vList6"/>
    <dgm:cxn modelId="{9E3591C9-ACB6-4D7D-AE6D-B1F2828A74D7}" type="presParOf" srcId="{F371A518-F36E-44F2-86BF-D16FC6C715D7}" destId="{A6DAAEE8-CDE8-4DF6-9256-40E44742A621}" srcOrd="1" destOrd="0" presId="urn:microsoft.com/office/officeart/2005/8/layout/vList6"/>
    <dgm:cxn modelId="{2B05CDE3-EA3D-4B84-A8FE-DBA3A3FF6A1F}" type="presParOf" srcId="{F371A518-F36E-44F2-86BF-D16FC6C715D7}" destId="{CA66B38B-7FDA-48DB-8B01-5264B80F50BF}" srcOrd="2" destOrd="0" presId="urn:microsoft.com/office/officeart/2005/8/layout/vList6"/>
    <dgm:cxn modelId="{866E1370-8C50-434B-9358-6AEC3603ADAE}" type="presParOf" srcId="{CA66B38B-7FDA-48DB-8B01-5264B80F50BF}" destId="{994456CE-D1C4-4C7D-B60D-B8923F3B73F4}" srcOrd="0" destOrd="0" presId="urn:microsoft.com/office/officeart/2005/8/layout/vList6"/>
    <dgm:cxn modelId="{BE669615-5C06-44A2-9855-6ED6C0C3462A}" type="presParOf" srcId="{CA66B38B-7FDA-48DB-8B01-5264B80F50BF}" destId="{745E3FE5-3DCC-42E3-ACF7-14C4A9F23AFD}"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1F5A2F-F581-447A-B39C-9B43AD138FCA}"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9EBB3851-3B3D-4FDF-B431-8D30F4E3DA4B}">
      <dgm:prSet phldrT="[Text]"/>
      <dgm:spPr>
        <a:solidFill>
          <a:srgbClr val="FF0000"/>
        </a:solidFill>
        <a:ln>
          <a:solidFill>
            <a:srgbClr val="FF0000"/>
          </a:solidFill>
        </a:ln>
      </dgm:spPr>
      <dgm:t>
        <a:bodyPr/>
        <a:lstStyle/>
        <a:p>
          <a:r>
            <a:rPr lang="en-US" dirty="0">
              <a:solidFill>
                <a:schemeClr val="bg1"/>
              </a:solidFill>
            </a:rPr>
            <a:t>DON’T</a:t>
          </a:r>
        </a:p>
      </dgm:t>
    </dgm:pt>
    <dgm:pt modelId="{7C468B28-B8E9-461D-BB73-2EF24B12FD8B}" type="parTrans" cxnId="{616B0F48-221E-4593-BD38-822CC8C17A99}">
      <dgm:prSet/>
      <dgm:spPr/>
      <dgm:t>
        <a:bodyPr/>
        <a:lstStyle/>
        <a:p>
          <a:endParaRPr lang="en-US"/>
        </a:p>
      </dgm:t>
    </dgm:pt>
    <dgm:pt modelId="{3B03BB11-0697-4F9D-989D-AD6D794A01A7}" type="sibTrans" cxnId="{616B0F48-221E-4593-BD38-822CC8C17A99}">
      <dgm:prSet/>
      <dgm:spPr/>
      <dgm:t>
        <a:bodyPr/>
        <a:lstStyle/>
        <a:p>
          <a:endParaRPr lang="en-US"/>
        </a:p>
      </dgm:t>
    </dgm:pt>
    <dgm:pt modelId="{3593B9FD-FA8C-4EF4-9281-757C6B33300A}">
      <dgm:prSet phldrT="[Text]"/>
      <dgm:spPr>
        <a:solidFill>
          <a:srgbClr val="00B050"/>
        </a:solidFill>
        <a:ln>
          <a:solidFill>
            <a:srgbClr val="00B050"/>
          </a:solidFill>
        </a:ln>
      </dgm:spPr>
      <dgm:t>
        <a:bodyPr/>
        <a:lstStyle/>
        <a:p>
          <a:r>
            <a:rPr lang="en-US" dirty="0"/>
            <a:t>DO</a:t>
          </a:r>
        </a:p>
      </dgm:t>
    </dgm:pt>
    <dgm:pt modelId="{00FADD22-A853-4676-B70F-ADBA46236428}" type="parTrans" cxnId="{30398CB4-533C-4774-A565-1CEE968D45B9}">
      <dgm:prSet/>
      <dgm:spPr/>
      <dgm:t>
        <a:bodyPr/>
        <a:lstStyle/>
        <a:p>
          <a:endParaRPr lang="en-US"/>
        </a:p>
      </dgm:t>
    </dgm:pt>
    <dgm:pt modelId="{15BC621D-8359-4F20-A17B-B435E957A450}" type="sibTrans" cxnId="{30398CB4-533C-4774-A565-1CEE968D45B9}">
      <dgm:prSet/>
      <dgm:spPr/>
      <dgm:t>
        <a:bodyPr/>
        <a:lstStyle/>
        <a:p>
          <a:endParaRPr lang="en-US"/>
        </a:p>
      </dgm:t>
    </dgm:pt>
    <dgm:pt modelId="{72A54BBC-4D23-48A7-9BD9-C037D5A743CA}">
      <dgm:prSet phldrT="[Text]" custT="1"/>
      <dgm:spPr/>
      <dgm:t>
        <a:bodyPr/>
        <a:lstStyle/>
        <a:p>
          <a:pPr algn="l"/>
          <a:r>
            <a:rPr lang="en-US" sz="5400" dirty="0"/>
            <a:t>Over prompt!</a:t>
          </a:r>
        </a:p>
      </dgm:t>
    </dgm:pt>
    <dgm:pt modelId="{9824DF5A-E8A5-42E9-A114-5A44F0A84242}" type="parTrans" cxnId="{BDD826AE-4CF9-4444-95D0-18B206751ACD}">
      <dgm:prSet/>
      <dgm:spPr/>
      <dgm:t>
        <a:bodyPr/>
        <a:lstStyle/>
        <a:p>
          <a:endParaRPr lang="en-US"/>
        </a:p>
      </dgm:t>
    </dgm:pt>
    <dgm:pt modelId="{D0012B53-B43C-4E53-9B23-50AD7C1BCA60}" type="sibTrans" cxnId="{BDD826AE-4CF9-4444-95D0-18B206751ACD}">
      <dgm:prSet/>
      <dgm:spPr/>
      <dgm:t>
        <a:bodyPr/>
        <a:lstStyle/>
        <a:p>
          <a:endParaRPr lang="en-US"/>
        </a:p>
      </dgm:t>
    </dgm:pt>
    <dgm:pt modelId="{99ECBF10-2AF5-4825-A915-68EFD66AE775}">
      <dgm:prSet phldrT="[Text]" custT="1"/>
      <dgm:spPr/>
      <dgm:t>
        <a:bodyPr/>
        <a:lstStyle/>
        <a:p>
          <a:pPr algn="ctr"/>
          <a:endParaRPr lang="en-US" sz="3600" dirty="0"/>
        </a:p>
      </dgm:t>
    </dgm:pt>
    <dgm:pt modelId="{4BAFC340-5B9A-4070-A767-68A593006B6C}" type="parTrans" cxnId="{BBCCCA92-5EE7-4E90-A429-77EE1812A2E0}">
      <dgm:prSet/>
      <dgm:spPr/>
      <dgm:t>
        <a:bodyPr/>
        <a:lstStyle/>
        <a:p>
          <a:endParaRPr lang="en-US"/>
        </a:p>
      </dgm:t>
    </dgm:pt>
    <dgm:pt modelId="{4242F442-4C6D-4A1C-AEC1-AB0D3790C65B}" type="sibTrans" cxnId="{BBCCCA92-5EE7-4E90-A429-77EE1812A2E0}">
      <dgm:prSet/>
      <dgm:spPr/>
      <dgm:t>
        <a:bodyPr/>
        <a:lstStyle/>
        <a:p>
          <a:endParaRPr lang="en-US"/>
        </a:p>
      </dgm:t>
    </dgm:pt>
    <dgm:pt modelId="{83A3E6FB-C182-4406-93ED-E457EADBEE2F}">
      <dgm:prSet phldrT="[Text]" custT="1"/>
      <dgm:spPr/>
      <dgm:t>
        <a:bodyPr/>
        <a:lstStyle/>
        <a:p>
          <a:pPr algn="l"/>
          <a:r>
            <a:rPr lang="en-US" sz="4800" b="0" i="0" dirty="0"/>
            <a:t>Follow</a:t>
          </a:r>
          <a:r>
            <a:rPr lang="en-US" sz="4800" b="0" i="0" baseline="0" dirty="0"/>
            <a:t> a prompt hierarchy!</a:t>
          </a:r>
          <a:endParaRPr lang="en-US" sz="4800" b="0" i="0" dirty="0"/>
        </a:p>
      </dgm:t>
    </dgm:pt>
    <dgm:pt modelId="{A338C959-6563-4CC8-A048-9C46F8AA8C0D}" type="parTrans" cxnId="{089F1BFE-1E24-44DB-BE18-DCF74396DCEA}">
      <dgm:prSet/>
      <dgm:spPr/>
      <dgm:t>
        <a:bodyPr/>
        <a:lstStyle/>
        <a:p>
          <a:endParaRPr lang="en-US"/>
        </a:p>
      </dgm:t>
    </dgm:pt>
    <dgm:pt modelId="{D2E914D0-AF85-4682-8681-0C291CB1C50E}" type="sibTrans" cxnId="{089F1BFE-1E24-44DB-BE18-DCF74396DCEA}">
      <dgm:prSet/>
      <dgm:spPr/>
      <dgm:t>
        <a:bodyPr/>
        <a:lstStyle/>
        <a:p>
          <a:endParaRPr lang="en-US"/>
        </a:p>
      </dgm:t>
    </dgm:pt>
    <dgm:pt modelId="{F371A518-F36E-44F2-86BF-D16FC6C715D7}" type="pres">
      <dgm:prSet presAssocID="{E91F5A2F-F581-447A-B39C-9B43AD138FCA}" presName="Name0" presStyleCnt="0">
        <dgm:presLayoutVars>
          <dgm:dir/>
          <dgm:animLvl val="lvl"/>
          <dgm:resizeHandles/>
        </dgm:presLayoutVars>
      </dgm:prSet>
      <dgm:spPr/>
    </dgm:pt>
    <dgm:pt modelId="{9E61114E-62AD-4698-98D1-7459FB1C0363}" type="pres">
      <dgm:prSet presAssocID="{9EBB3851-3B3D-4FDF-B431-8D30F4E3DA4B}" presName="linNode" presStyleCnt="0"/>
      <dgm:spPr/>
    </dgm:pt>
    <dgm:pt modelId="{655A1F92-C9D0-45B3-840C-D829E2834BF7}" type="pres">
      <dgm:prSet presAssocID="{9EBB3851-3B3D-4FDF-B431-8D30F4E3DA4B}" presName="parentShp" presStyleLbl="node1" presStyleIdx="0" presStyleCnt="2">
        <dgm:presLayoutVars>
          <dgm:bulletEnabled val="1"/>
        </dgm:presLayoutVars>
      </dgm:prSet>
      <dgm:spPr/>
    </dgm:pt>
    <dgm:pt modelId="{A42888EE-12A6-4B5B-9203-2E1D1948D839}" type="pres">
      <dgm:prSet presAssocID="{9EBB3851-3B3D-4FDF-B431-8D30F4E3DA4B}" presName="childShp" presStyleLbl="bgAccFollowNode1" presStyleIdx="0" presStyleCnt="2" custScaleX="177314" custScaleY="83838" custLinFactNeighborX="666" custLinFactNeighborY="-47">
        <dgm:presLayoutVars>
          <dgm:bulletEnabled val="1"/>
        </dgm:presLayoutVars>
      </dgm:prSet>
      <dgm:spPr/>
    </dgm:pt>
    <dgm:pt modelId="{A6DAAEE8-CDE8-4DF6-9256-40E44742A621}" type="pres">
      <dgm:prSet presAssocID="{3B03BB11-0697-4F9D-989D-AD6D794A01A7}" presName="spacing" presStyleCnt="0"/>
      <dgm:spPr/>
    </dgm:pt>
    <dgm:pt modelId="{CA66B38B-7FDA-48DB-8B01-5264B80F50BF}" type="pres">
      <dgm:prSet presAssocID="{3593B9FD-FA8C-4EF4-9281-757C6B33300A}" presName="linNode" presStyleCnt="0"/>
      <dgm:spPr/>
    </dgm:pt>
    <dgm:pt modelId="{994456CE-D1C4-4C7D-B60D-B8923F3B73F4}" type="pres">
      <dgm:prSet presAssocID="{3593B9FD-FA8C-4EF4-9281-757C6B33300A}" presName="parentShp" presStyleLbl="node1" presStyleIdx="1" presStyleCnt="2">
        <dgm:presLayoutVars>
          <dgm:bulletEnabled val="1"/>
        </dgm:presLayoutVars>
      </dgm:prSet>
      <dgm:spPr/>
    </dgm:pt>
    <dgm:pt modelId="{745E3FE5-3DCC-42E3-ACF7-14C4A9F23AFD}" type="pres">
      <dgm:prSet presAssocID="{3593B9FD-FA8C-4EF4-9281-757C6B33300A}" presName="childShp" presStyleLbl="bgAccFollowNode1" presStyleIdx="1" presStyleCnt="2" custScaleX="167425" custScaleY="69608" custLinFactNeighborX="-141" custLinFactNeighborY="2093">
        <dgm:presLayoutVars>
          <dgm:bulletEnabled val="1"/>
        </dgm:presLayoutVars>
      </dgm:prSet>
      <dgm:spPr/>
    </dgm:pt>
  </dgm:ptLst>
  <dgm:cxnLst>
    <dgm:cxn modelId="{EB9FD928-1C00-4D54-8CA8-D6D9B6E53CCE}" type="presOf" srcId="{9EBB3851-3B3D-4FDF-B431-8D30F4E3DA4B}" destId="{655A1F92-C9D0-45B3-840C-D829E2834BF7}" srcOrd="0" destOrd="0" presId="urn:microsoft.com/office/officeart/2005/8/layout/vList6"/>
    <dgm:cxn modelId="{A88DFC39-4AA3-45C1-B9FD-E8396A2E1BE0}" type="presOf" srcId="{3593B9FD-FA8C-4EF4-9281-757C6B33300A}" destId="{994456CE-D1C4-4C7D-B60D-B8923F3B73F4}" srcOrd="0" destOrd="0" presId="urn:microsoft.com/office/officeart/2005/8/layout/vList6"/>
    <dgm:cxn modelId="{CCA44966-04D3-4222-A463-F7B3364655E2}" type="presOf" srcId="{99ECBF10-2AF5-4825-A915-68EFD66AE775}" destId="{A42888EE-12A6-4B5B-9203-2E1D1948D839}" srcOrd="0" destOrd="0" presId="urn:microsoft.com/office/officeart/2005/8/layout/vList6"/>
    <dgm:cxn modelId="{616B0F48-221E-4593-BD38-822CC8C17A99}" srcId="{E91F5A2F-F581-447A-B39C-9B43AD138FCA}" destId="{9EBB3851-3B3D-4FDF-B431-8D30F4E3DA4B}" srcOrd="0" destOrd="0" parTransId="{7C468B28-B8E9-461D-BB73-2EF24B12FD8B}" sibTransId="{3B03BB11-0697-4F9D-989D-AD6D794A01A7}"/>
    <dgm:cxn modelId="{8F9A9D72-1261-4625-917F-A96375B867BE}" type="presOf" srcId="{83A3E6FB-C182-4406-93ED-E457EADBEE2F}" destId="{745E3FE5-3DCC-42E3-ACF7-14C4A9F23AFD}" srcOrd="0" destOrd="0" presId="urn:microsoft.com/office/officeart/2005/8/layout/vList6"/>
    <dgm:cxn modelId="{BBCCCA92-5EE7-4E90-A429-77EE1812A2E0}" srcId="{9EBB3851-3B3D-4FDF-B431-8D30F4E3DA4B}" destId="{99ECBF10-2AF5-4825-A915-68EFD66AE775}" srcOrd="0" destOrd="0" parTransId="{4BAFC340-5B9A-4070-A767-68A593006B6C}" sibTransId="{4242F442-4C6D-4A1C-AEC1-AB0D3790C65B}"/>
    <dgm:cxn modelId="{4FE3CBA5-8434-4510-9D91-93437CD7CB13}" type="presOf" srcId="{E91F5A2F-F581-447A-B39C-9B43AD138FCA}" destId="{F371A518-F36E-44F2-86BF-D16FC6C715D7}" srcOrd="0" destOrd="0" presId="urn:microsoft.com/office/officeart/2005/8/layout/vList6"/>
    <dgm:cxn modelId="{BDD826AE-4CF9-4444-95D0-18B206751ACD}" srcId="{9EBB3851-3B3D-4FDF-B431-8D30F4E3DA4B}" destId="{72A54BBC-4D23-48A7-9BD9-C037D5A743CA}" srcOrd="1" destOrd="0" parTransId="{9824DF5A-E8A5-42E9-A114-5A44F0A84242}" sibTransId="{D0012B53-B43C-4E53-9B23-50AD7C1BCA60}"/>
    <dgm:cxn modelId="{30398CB4-533C-4774-A565-1CEE968D45B9}" srcId="{E91F5A2F-F581-447A-B39C-9B43AD138FCA}" destId="{3593B9FD-FA8C-4EF4-9281-757C6B33300A}" srcOrd="1" destOrd="0" parTransId="{00FADD22-A853-4676-B70F-ADBA46236428}" sibTransId="{15BC621D-8359-4F20-A17B-B435E957A450}"/>
    <dgm:cxn modelId="{DA9A7CED-C262-443C-B569-E312EFE6853E}" type="presOf" srcId="{72A54BBC-4D23-48A7-9BD9-C037D5A743CA}" destId="{A42888EE-12A6-4B5B-9203-2E1D1948D839}" srcOrd="0" destOrd="1" presId="urn:microsoft.com/office/officeart/2005/8/layout/vList6"/>
    <dgm:cxn modelId="{089F1BFE-1E24-44DB-BE18-DCF74396DCEA}" srcId="{3593B9FD-FA8C-4EF4-9281-757C6B33300A}" destId="{83A3E6FB-C182-4406-93ED-E457EADBEE2F}" srcOrd="0" destOrd="0" parTransId="{A338C959-6563-4CC8-A048-9C46F8AA8C0D}" sibTransId="{D2E914D0-AF85-4682-8681-0C291CB1C50E}"/>
    <dgm:cxn modelId="{40ECEDB2-5651-4847-B7D8-2B763BC94913}" type="presParOf" srcId="{F371A518-F36E-44F2-86BF-D16FC6C715D7}" destId="{9E61114E-62AD-4698-98D1-7459FB1C0363}" srcOrd="0" destOrd="0" presId="urn:microsoft.com/office/officeart/2005/8/layout/vList6"/>
    <dgm:cxn modelId="{15F763A8-5448-4112-99B9-81E75073689D}" type="presParOf" srcId="{9E61114E-62AD-4698-98D1-7459FB1C0363}" destId="{655A1F92-C9D0-45B3-840C-D829E2834BF7}" srcOrd="0" destOrd="0" presId="urn:microsoft.com/office/officeart/2005/8/layout/vList6"/>
    <dgm:cxn modelId="{F9A7462B-E0D3-475F-94DC-9B8120C43149}" type="presParOf" srcId="{9E61114E-62AD-4698-98D1-7459FB1C0363}" destId="{A42888EE-12A6-4B5B-9203-2E1D1948D839}" srcOrd="1" destOrd="0" presId="urn:microsoft.com/office/officeart/2005/8/layout/vList6"/>
    <dgm:cxn modelId="{05121396-CF62-4BAE-89DA-273114851892}" type="presParOf" srcId="{F371A518-F36E-44F2-86BF-D16FC6C715D7}" destId="{A6DAAEE8-CDE8-4DF6-9256-40E44742A621}" srcOrd="1" destOrd="0" presId="urn:microsoft.com/office/officeart/2005/8/layout/vList6"/>
    <dgm:cxn modelId="{40E7B229-B7F5-4F61-BF42-0135C9D55405}" type="presParOf" srcId="{F371A518-F36E-44F2-86BF-D16FC6C715D7}" destId="{CA66B38B-7FDA-48DB-8B01-5264B80F50BF}" srcOrd="2" destOrd="0" presId="urn:microsoft.com/office/officeart/2005/8/layout/vList6"/>
    <dgm:cxn modelId="{93D780E2-FD4A-4BCB-891E-55878EC150ED}" type="presParOf" srcId="{CA66B38B-7FDA-48DB-8B01-5264B80F50BF}" destId="{994456CE-D1C4-4C7D-B60D-B8923F3B73F4}" srcOrd="0" destOrd="0" presId="urn:microsoft.com/office/officeart/2005/8/layout/vList6"/>
    <dgm:cxn modelId="{F0C16053-F87F-4612-ACF4-FA51351B0FA0}" type="presParOf" srcId="{CA66B38B-7FDA-48DB-8B01-5264B80F50BF}" destId="{745E3FE5-3DCC-42E3-ACF7-14C4A9F23AFD}"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91F5A2F-F581-447A-B39C-9B43AD138FCA}"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9EBB3851-3B3D-4FDF-B431-8D30F4E3DA4B}">
      <dgm:prSet phldrT="[Text]"/>
      <dgm:spPr>
        <a:solidFill>
          <a:srgbClr val="FF0000"/>
        </a:solidFill>
        <a:ln>
          <a:solidFill>
            <a:srgbClr val="FF0000"/>
          </a:solidFill>
        </a:ln>
      </dgm:spPr>
      <dgm:t>
        <a:bodyPr/>
        <a:lstStyle/>
        <a:p>
          <a:r>
            <a:rPr lang="en-US" dirty="0">
              <a:solidFill>
                <a:schemeClr val="bg1"/>
              </a:solidFill>
            </a:rPr>
            <a:t>DON’T</a:t>
          </a:r>
        </a:p>
      </dgm:t>
    </dgm:pt>
    <dgm:pt modelId="{7C468B28-B8E9-461D-BB73-2EF24B12FD8B}" type="parTrans" cxnId="{616B0F48-221E-4593-BD38-822CC8C17A99}">
      <dgm:prSet/>
      <dgm:spPr/>
      <dgm:t>
        <a:bodyPr/>
        <a:lstStyle/>
        <a:p>
          <a:endParaRPr lang="en-US"/>
        </a:p>
      </dgm:t>
    </dgm:pt>
    <dgm:pt modelId="{3B03BB11-0697-4F9D-989D-AD6D794A01A7}" type="sibTrans" cxnId="{616B0F48-221E-4593-BD38-822CC8C17A99}">
      <dgm:prSet/>
      <dgm:spPr/>
      <dgm:t>
        <a:bodyPr/>
        <a:lstStyle/>
        <a:p>
          <a:endParaRPr lang="en-US"/>
        </a:p>
      </dgm:t>
    </dgm:pt>
    <dgm:pt modelId="{3593B9FD-FA8C-4EF4-9281-757C6B33300A}">
      <dgm:prSet phldrT="[Text]"/>
      <dgm:spPr>
        <a:solidFill>
          <a:srgbClr val="00B050"/>
        </a:solidFill>
        <a:ln>
          <a:solidFill>
            <a:srgbClr val="00B050"/>
          </a:solidFill>
        </a:ln>
      </dgm:spPr>
      <dgm:t>
        <a:bodyPr/>
        <a:lstStyle/>
        <a:p>
          <a:r>
            <a:rPr lang="en-US" dirty="0"/>
            <a:t>DO</a:t>
          </a:r>
        </a:p>
      </dgm:t>
    </dgm:pt>
    <dgm:pt modelId="{00FADD22-A853-4676-B70F-ADBA46236428}" type="parTrans" cxnId="{30398CB4-533C-4774-A565-1CEE968D45B9}">
      <dgm:prSet/>
      <dgm:spPr/>
      <dgm:t>
        <a:bodyPr/>
        <a:lstStyle/>
        <a:p>
          <a:endParaRPr lang="en-US"/>
        </a:p>
      </dgm:t>
    </dgm:pt>
    <dgm:pt modelId="{15BC621D-8359-4F20-A17B-B435E957A450}" type="sibTrans" cxnId="{30398CB4-533C-4774-A565-1CEE968D45B9}">
      <dgm:prSet/>
      <dgm:spPr/>
      <dgm:t>
        <a:bodyPr/>
        <a:lstStyle/>
        <a:p>
          <a:endParaRPr lang="en-US"/>
        </a:p>
      </dgm:t>
    </dgm:pt>
    <dgm:pt modelId="{CE52F95C-9847-4BC0-B0F8-FEB666150F9C}">
      <dgm:prSet phldrT="[Text]" custT="1"/>
      <dgm:spPr/>
      <dgm:t>
        <a:bodyPr/>
        <a:lstStyle/>
        <a:p>
          <a:pPr algn="l"/>
          <a:r>
            <a:rPr lang="en-US" sz="2800" b="0" i="0" dirty="0"/>
            <a:t>WAIT 10-20 seconds (with and  expectant look) before re-prompting!</a:t>
          </a:r>
        </a:p>
      </dgm:t>
    </dgm:pt>
    <dgm:pt modelId="{1D2D2865-CA00-427D-B4BC-D586F512738D}" type="parTrans" cxnId="{66304945-B209-437D-B432-A404315425E1}">
      <dgm:prSet/>
      <dgm:spPr/>
      <dgm:t>
        <a:bodyPr/>
        <a:lstStyle/>
        <a:p>
          <a:endParaRPr lang="en-US"/>
        </a:p>
      </dgm:t>
    </dgm:pt>
    <dgm:pt modelId="{B05B6B6D-8011-4B51-8075-EDF93507E551}" type="sibTrans" cxnId="{66304945-B209-437D-B432-A404315425E1}">
      <dgm:prSet/>
      <dgm:spPr/>
      <dgm:t>
        <a:bodyPr/>
        <a:lstStyle/>
        <a:p>
          <a:endParaRPr lang="en-US"/>
        </a:p>
      </dgm:t>
    </dgm:pt>
    <dgm:pt modelId="{99ECBF10-2AF5-4825-A915-68EFD66AE775}">
      <dgm:prSet phldrT="[Text]" custT="1"/>
      <dgm:spPr/>
      <dgm:t>
        <a:bodyPr/>
        <a:lstStyle/>
        <a:p>
          <a:pPr algn="l"/>
          <a:r>
            <a:rPr lang="en-US" sz="4000" dirty="0"/>
            <a:t>RE-PROMPT too quickly!</a:t>
          </a:r>
        </a:p>
      </dgm:t>
    </dgm:pt>
    <dgm:pt modelId="{4BAFC340-5B9A-4070-A767-68A593006B6C}" type="parTrans" cxnId="{BBCCCA92-5EE7-4E90-A429-77EE1812A2E0}">
      <dgm:prSet/>
      <dgm:spPr/>
      <dgm:t>
        <a:bodyPr/>
        <a:lstStyle/>
        <a:p>
          <a:endParaRPr lang="en-US"/>
        </a:p>
      </dgm:t>
    </dgm:pt>
    <dgm:pt modelId="{4242F442-4C6D-4A1C-AEC1-AB0D3790C65B}" type="sibTrans" cxnId="{BBCCCA92-5EE7-4E90-A429-77EE1812A2E0}">
      <dgm:prSet/>
      <dgm:spPr/>
      <dgm:t>
        <a:bodyPr/>
        <a:lstStyle/>
        <a:p>
          <a:endParaRPr lang="en-US"/>
        </a:p>
      </dgm:t>
    </dgm:pt>
    <dgm:pt modelId="{EDB156E0-C1F5-4696-8ED8-6D2B9A60C2F0}">
      <dgm:prSet phldrT="[Text]" custT="1"/>
      <dgm:spPr/>
      <dgm:t>
        <a:bodyPr/>
        <a:lstStyle/>
        <a:p>
          <a:pPr algn="ctr"/>
          <a:endParaRPr lang="en-US" sz="3600" dirty="0"/>
        </a:p>
      </dgm:t>
    </dgm:pt>
    <dgm:pt modelId="{A1343D87-147F-4C57-921F-26674129E628}" type="parTrans" cxnId="{A14AC759-DF4F-44DD-885A-BB240E034D20}">
      <dgm:prSet/>
      <dgm:spPr/>
      <dgm:t>
        <a:bodyPr/>
        <a:lstStyle/>
        <a:p>
          <a:endParaRPr lang="en-US"/>
        </a:p>
      </dgm:t>
    </dgm:pt>
    <dgm:pt modelId="{104A8854-1DE1-4EEC-9942-6C3E09869343}" type="sibTrans" cxnId="{A14AC759-DF4F-44DD-885A-BB240E034D20}">
      <dgm:prSet/>
      <dgm:spPr/>
      <dgm:t>
        <a:bodyPr/>
        <a:lstStyle/>
        <a:p>
          <a:endParaRPr lang="en-US"/>
        </a:p>
      </dgm:t>
    </dgm:pt>
    <dgm:pt modelId="{004B9B90-EAD1-4BE4-BC57-2E468C6E48A3}">
      <dgm:prSet phldrT="[Text]" custT="1"/>
      <dgm:spPr/>
      <dgm:t>
        <a:bodyPr/>
        <a:lstStyle/>
        <a:p>
          <a:pPr algn="l"/>
          <a:r>
            <a:rPr lang="en-US" sz="2800" b="0" i="0" dirty="0"/>
            <a:t>COUNT 1-2-3…in your head!</a:t>
          </a:r>
        </a:p>
      </dgm:t>
    </dgm:pt>
    <dgm:pt modelId="{731FF871-224B-4BD9-8660-033F06C6AEE2}" type="parTrans" cxnId="{5EBA1F30-5E53-4495-BAAE-F4CB33AE90CF}">
      <dgm:prSet/>
      <dgm:spPr/>
      <dgm:t>
        <a:bodyPr/>
        <a:lstStyle/>
        <a:p>
          <a:endParaRPr lang="en-US"/>
        </a:p>
      </dgm:t>
    </dgm:pt>
    <dgm:pt modelId="{5305F2A9-158F-4DD8-AB4A-FCDB32B7734E}" type="sibTrans" cxnId="{5EBA1F30-5E53-4495-BAAE-F4CB33AE90CF}">
      <dgm:prSet/>
      <dgm:spPr/>
      <dgm:t>
        <a:bodyPr/>
        <a:lstStyle/>
        <a:p>
          <a:endParaRPr lang="en-US"/>
        </a:p>
      </dgm:t>
    </dgm:pt>
    <dgm:pt modelId="{F371A518-F36E-44F2-86BF-D16FC6C715D7}" type="pres">
      <dgm:prSet presAssocID="{E91F5A2F-F581-447A-B39C-9B43AD138FCA}" presName="Name0" presStyleCnt="0">
        <dgm:presLayoutVars>
          <dgm:dir/>
          <dgm:animLvl val="lvl"/>
          <dgm:resizeHandles/>
        </dgm:presLayoutVars>
      </dgm:prSet>
      <dgm:spPr/>
    </dgm:pt>
    <dgm:pt modelId="{9E61114E-62AD-4698-98D1-7459FB1C0363}" type="pres">
      <dgm:prSet presAssocID="{9EBB3851-3B3D-4FDF-B431-8D30F4E3DA4B}" presName="linNode" presStyleCnt="0"/>
      <dgm:spPr/>
    </dgm:pt>
    <dgm:pt modelId="{655A1F92-C9D0-45B3-840C-D829E2834BF7}" type="pres">
      <dgm:prSet presAssocID="{9EBB3851-3B3D-4FDF-B431-8D30F4E3DA4B}" presName="parentShp" presStyleLbl="node1" presStyleIdx="0" presStyleCnt="2">
        <dgm:presLayoutVars>
          <dgm:bulletEnabled val="1"/>
        </dgm:presLayoutVars>
      </dgm:prSet>
      <dgm:spPr/>
    </dgm:pt>
    <dgm:pt modelId="{A42888EE-12A6-4B5B-9203-2E1D1948D839}" type="pres">
      <dgm:prSet presAssocID="{9EBB3851-3B3D-4FDF-B431-8D30F4E3DA4B}" presName="childShp" presStyleLbl="bgAccFollowNode1" presStyleIdx="0" presStyleCnt="2" custScaleX="177314" custScaleY="97746" custLinFactNeighborX="666" custLinFactNeighborY="-47">
        <dgm:presLayoutVars>
          <dgm:bulletEnabled val="1"/>
        </dgm:presLayoutVars>
      </dgm:prSet>
      <dgm:spPr/>
    </dgm:pt>
    <dgm:pt modelId="{A6DAAEE8-CDE8-4DF6-9256-40E44742A621}" type="pres">
      <dgm:prSet presAssocID="{3B03BB11-0697-4F9D-989D-AD6D794A01A7}" presName="spacing" presStyleCnt="0"/>
      <dgm:spPr/>
    </dgm:pt>
    <dgm:pt modelId="{CA66B38B-7FDA-48DB-8B01-5264B80F50BF}" type="pres">
      <dgm:prSet presAssocID="{3593B9FD-FA8C-4EF4-9281-757C6B33300A}" presName="linNode" presStyleCnt="0"/>
      <dgm:spPr/>
    </dgm:pt>
    <dgm:pt modelId="{994456CE-D1C4-4C7D-B60D-B8923F3B73F4}" type="pres">
      <dgm:prSet presAssocID="{3593B9FD-FA8C-4EF4-9281-757C6B33300A}" presName="parentShp" presStyleLbl="node1" presStyleIdx="1" presStyleCnt="2">
        <dgm:presLayoutVars>
          <dgm:bulletEnabled val="1"/>
        </dgm:presLayoutVars>
      </dgm:prSet>
      <dgm:spPr/>
    </dgm:pt>
    <dgm:pt modelId="{745E3FE5-3DCC-42E3-ACF7-14C4A9F23AFD}" type="pres">
      <dgm:prSet presAssocID="{3593B9FD-FA8C-4EF4-9281-757C6B33300A}" presName="childShp" presStyleLbl="bgAccFollowNode1" presStyleIdx="1" presStyleCnt="2" custScaleX="167425" custScaleY="110093" custLinFactNeighborX="-141" custLinFactNeighborY="-485">
        <dgm:presLayoutVars>
          <dgm:bulletEnabled val="1"/>
        </dgm:presLayoutVars>
      </dgm:prSet>
      <dgm:spPr/>
    </dgm:pt>
  </dgm:ptLst>
  <dgm:cxnLst>
    <dgm:cxn modelId="{C3CDDF12-26F5-4770-9153-B34637959FFE}" type="presOf" srcId="{9EBB3851-3B3D-4FDF-B431-8D30F4E3DA4B}" destId="{655A1F92-C9D0-45B3-840C-D829E2834BF7}" srcOrd="0" destOrd="0" presId="urn:microsoft.com/office/officeart/2005/8/layout/vList6"/>
    <dgm:cxn modelId="{5EBA1F30-5E53-4495-BAAE-F4CB33AE90CF}" srcId="{3593B9FD-FA8C-4EF4-9281-757C6B33300A}" destId="{004B9B90-EAD1-4BE4-BC57-2E468C6E48A3}" srcOrd="1" destOrd="0" parTransId="{731FF871-224B-4BD9-8660-033F06C6AEE2}" sibTransId="{5305F2A9-158F-4DD8-AB4A-FCDB32B7734E}"/>
    <dgm:cxn modelId="{66304945-B209-437D-B432-A404315425E1}" srcId="{3593B9FD-FA8C-4EF4-9281-757C6B33300A}" destId="{CE52F95C-9847-4BC0-B0F8-FEB666150F9C}" srcOrd="0" destOrd="0" parTransId="{1D2D2865-CA00-427D-B4BC-D586F512738D}" sibTransId="{B05B6B6D-8011-4B51-8075-EDF93507E551}"/>
    <dgm:cxn modelId="{616B0F48-221E-4593-BD38-822CC8C17A99}" srcId="{E91F5A2F-F581-447A-B39C-9B43AD138FCA}" destId="{9EBB3851-3B3D-4FDF-B431-8D30F4E3DA4B}" srcOrd="0" destOrd="0" parTransId="{7C468B28-B8E9-461D-BB73-2EF24B12FD8B}" sibTransId="{3B03BB11-0697-4F9D-989D-AD6D794A01A7}"/>
    <dgm:cxn modelId="{3F57FB48-A0A8-4078-8B68-D9B794ECBB54}" type="presOf" srcId="{E91F5A2F-F581-447A-B39C-9B43AD138FCA}" destId="{F371A518-F36E-44F2-86BF-D16FC6C715D7}" srcOrd="0" destOrd="0" presId="urn:microsoft.com/office/officeart/2005/8/layout/vList6"/>
    <dgm:cxn modelId="{A14AC759-DF4F-44DD-885A-BB240E034D20}" srcId="{9EBB3851-3B3D-4FDF-B431-8D30F4E3DA4B}" destId="{EDB156E0-C1F5-4696-8ED8-6D2B9A60C2F0}" srcOrd="0" destOrd="0" parTransId="{A1343D87-147F-4C57-921F-26674129E628}" sibTransId="{104A8854-1DE1-4EEC-9942-6C3E09869343}"/>
    <dgm:cxn modelId="{DADD1D91-07C2-46BA-80D6-C76E6F074F08}" type="presOf" srcId="{EDB156E0-C1F5-4696-8ED8-6D2B9A60C2F0}" destId="{A42888EE-12A6-4B5B-9203-2E1D1948D839}" srcOrd="0" destOrd="0" presId="urn:microsoft.com/office/officeart/2005/8/layout/vList6"/>
    <dgm:cxn modelId="{BBCCCA92-5EE7-4E90-A429-77EE1812A2E0}" srcId="{9EBB3851-3B3D-4FDF-B431-8D30F4E3DA4B}" destId="{99ECBF10-2AF5-4825-A915-68EFD66AE775}" srcOrd="1" destOrd="0" parTransId="{4BAFC340-5B9A-4070-A767-68A593006B6C}" sibTransId="{4242F442-4C6D-4A1C-AEC1-AB0D3790C65B}"/>
    <dgm:cxn modelId="{3897FBA9-B79D-46E9-B423-E673A10723DB}" type="presOf" srcId="{3593B9FD-FA8C-4EF4-9281-757C6B33300A}" destId="{994456CE-D1C4-4C7D-B60D-B8923F3B73F4}" srcOrd="0" destOrd="0" presId="urn:microsoft.com/office/officeart/2005/8/layout/vList6"/>
    <dgm:cxn modelId="{70AEADB1-065A-421B-8156-668A51D65068}" type="presOf" srcId="{99ECBF10-2AF5-4825-A915-68EFD66AE775}" destId="{A42888EE-12A6-4B5B-9203-2E1D1948D839}" srcOrd="0" destOrd="1" presId="urn:microsoft.com/office/officeart/2005/8/layout/vList6"/>
    <dgm:cxn modelId="{30398CB4-533C-4774-A565-1CEE968D45B9}" srcId="{E91F5A2F-F581-447A-B39C-9B43AD138FCA}" destId="{3593B9FD-FA8C-4EF4-9281-757C6B33300A}" srcOrd="1" destOrd="0" parTransId="{00FADD22-A853-4676-B70F-ADBA46236428}" sibTransId="{15BC621D-8359-4F20-A17B-B435E957A450}"/>
    <dgm:cxn modelId="{B1628FBA-2B92-4AAF-9949-D344D186AE89}" type="presOf" srcId="{CE52F95C-9847-4BC0-B0F8-FEB666150F9C}" destId="{745E3FE5-3DCC-42E3-ACF7-14C4A9F23AFD}" srcOrd="0" destOrd="0" presId="urn:microsoft.com/office/officeart/2005/8/layout/vList6"/>
    <dgm:cxn modelId="{BE884EC5-EFDE-4207-A74C-5E646675252E}" type="presOf" srcId="{004B9B90-EAD1-4BE4-BC57-2E468C6E48A3}" destId="{745E3FE5-3DCC-42E3-ACF7-14C4A9F23AFD}" srcOrd="0" destOrd="1" presId="urn:microsoft.com/office/officeart/2005/8/layout/vList6"/>
    <dgm:cxn modelId="{573E9B26-E10D-4649-8D72-F4567830CAD9}" type="presParOf" srcId="{F371A518-F36E-44F2-86BF-D16FC6C715D7}" destId="{9E61114E-62AD-4698-98D1-7459FB1C0363}" srcOrd="0" destOrd="0" presId="urn:microsoft.com/office/officeart/2005/8/layout/vList6"/>
    <dgm:cxn modelId="{47805576-0ADB-46EE-B39B-B33D05E17DE5}" type="presParOf" srcId="{9E61114E-62AD-4698-98D1-7459FB1C0363}" destId="{655A1F92-C9D0-45B3-840C-D829E2834BF7}" srcOrd="0" destOrd="0" presId="urn:microsoft.com/office/officeart/2005/8/layout/vList6"/>
    <dgm:cxn modelId="{02A07B5E-8701-4BDC-8218-0B1CA5A8E2AB}" type="presParOf" srcId="{9E61114E-62AD-4698-98D1-7459FB1C0363}" destId="{A42888EE-12A6-4B5B-9203-2E1D1948D839}" srcOrd="1" destOrd="0" presId="urn:microsoft.com/office/officeart/2005/8/layout/vList6"/>
    <dgm:cxn modelId="{A7FACDD0-279F-41DA-AB31-EE02F03BC323}" type="presParOf" srcId="{F371A518-F36E-44F2-86BF-D16FC6C715D7}" destId="{A6DAAEE8-CDE8-4DF6-9256-40E44742A621}" srcOrd="1" destOrd="0" presId="urn:microsoft.com/office/officeart/2005/8/layout/vList6"/>
    <dgm:cxn modelId="{AC069A43-1E8F-41D7-AD82-5D8C4DFA99E7}" type="presParOf" srcId="{F371A518-F36E-44F2-86BF-D16FC6C715D7}" destId="{CA66B38B-7FDA-48DB-8B01-5264B80F50BF}" srcOrd="2" destOrd="0" presId="urn:microsoft.com/office/officeart/2005/8/layout/vList6"/>
    <dgm:cxn modelId="{426127CD-E533-44AE-8A6E-BC1B8A8D6229}" type="presParOf" srcId="{CA66B38B-7FDA-48DB-8B01-5264B80F50BF}" destId="{994456CE-D1C4-4C7D-B60D-B8923F3B73F4}" srcOrd="0" destOrd="0" presId="urn:microsoft.com/office/officeart/2005/8/layout/vList6"/>
    <dgm:cxn modelId="{B2A25C00-2529-4A0A-AC27-1E8C18DF456E}" type="presParOf" srcId="{CA66B38B-7FDA-48DB-8B01-5264B80F50BF}" destId="{745E3FE5-3DCC-42E3-ACF7-14C4A9F23AFD}"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91F5A2F-F581-447A-B39C-9B43AD138FCA}"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9EBB3851-3B3D-4FDF-B431-8D30F4E3DA4B}">
      <dgm:prSet phldrT="[Text]"/>
      <dgm:spPr>
        <a:solidFill>
          <a:srgbClr val="FF0000"/>
        </a:solidFill>
        <a:ln>
          <a:solidFill>
            <a:srgbClr val="FF0000"/>
          </a:solidFill>
        </a:ln>
      </dgm:spPr>
      <dgm:t>
        <a:bodyPr/>
        <a:lstStyle/>
        <a:p>
          <a:r>
            <a:rPr lang="en-US" dirty="0">
              <a:solidFill>
                <a:schemeClr val="bg1"/>
              </a:solidFill>
            </a:rPr>
            <a:t>DON’T</a:t>
          </a:r>
        </a:p>
      </dgm:t>
    </dgm:pt>
    <dgm:pt modelId="{7C468B28-B8E9-461D-BB73-2EF24B12FD8B}" type="parTrans" cxnId="{616B0F48-221E-4593-BD38-822CC8C17A99}">
      <dgm:prSet/>
      <dgm:spPr/>
      <dgm:t>
        <a:bodyPr/>
        <a:lstStyle/>
        <a:p>
          <a:endParaRPr lang="en-US"/>
        </a:p>
      </dgm:t>
    </dgm:pt>
    <dgm:pt modelId="{3B03BB11-0697-4F9D-989D-AD6D794A01A7}" type="sibTrans" cxnId="{616B0F48-221E-4593-BD38-822CC8C17A99}">
      <dgm:prSet/>
      <dgm:spPr/>
      <dgm:t>
        <a:bodyPr/>
        <a:lstStyle/>
        <a:p>
          <a:endParaRPr lang="en-US"/>
        </a:p>
      </dgm:t>
    </dgm:pt>
    <dgm:pt modelId="{3593B9FD-FA8C-4EF4-9281-757C6B33300A}">
      <dgm:prSet phldrT="[Text]"/>
      <dgm:spPr>
        <a:solidFill>
          <a:srgbClr val="00B050"/>
        </a:solidFill>
        <a:ln>
          <a:solidFill>
            <a:srgbClr val="00B050"/>
          </a:solidFill>
        </a:ln>
      </dgm:spPr>
      <dgm:t>
        <a:bodyPr/>
        <a:lstStyle/>
        <a:p>
          <a:r>
            <a:rPr lang="en-US" dirty="0"/>
            <a:t>DO</a:t>
          </a:r>
        </a:p>
      </dgm:t>
    </dgm:pt>
    <dgm:pt modelId="{00FADD22-A853-4676-B70F-ADBA46236428}" type="parTrans" cxnId="{30398CB4-533C-4774-A565-1CEE968D45B9}">
      <dgm:prSet/>
      <dgm:spPr/>
      <dgm:t>
        <a:bodyPr/>
        <a:lstStyle/>
        <a:p>
          <a:endParaRPr lang="en-US"/>
        </a:p>
      </dgm:t>
    </dgm:pt>
    <dgm:pt modelId="{15BC621D-8359-4F20-A17B-B435E957A450}" type="sibTrans" cxnId="{30398CB4-533C-4774-A565-1CEE968D45B9}">
      <dgm:prSet/>
      <dgm:spPr/>
      <dgm:t>
        <a:bodyPr/>
        <a:lstStyle/>
        <a:p>
          <a:endParaRPr lang="en-US"/>
        </a:p>
      </dgm:t>
    </dgm:pt>
    <dgm:pt modelId="{CE52F95C-9847-4BC0-B0F8-FEB666150F9C}">
      <dgm:prSet phldrT="[Text]" custT="1"/>
      <dgm:spPr/>
      <dgm:t>
        <a:bodyPr/>
        <a:lstStyle/>
        <a:p>
          <a:pPr algn="l"/>
          <a:r>
            <a:rPr lang="en-US" sz="3200" b="0" i="0" dirty="0"/>
            <a:t>Provide </a:t>
          </a:r>
          <a:r>
            <a:rPr lang="en-US" sz="3200" b="1" i="0" u="sng" dirty="0"/>
            <a:t>CORE WORDS</a:t>
          </a:r>
          <a:r>
            <a:rPr lang="en-US" sz="3200" b="0" i="0" dirty="0"/>
            <a:t>!!</a:t>
          </a:r>
        </a:p>
      </dgm:t>
    </dgm:pt>
    <dgm:pt modelId="{1D2D2865-CA00-427D-B4BC-D586F512738D}" type="parTrans" cxnId="{66304945-B209-437D-B432-A404315425E1}">
      <dgm:prSet/>
      <dgm:spPr/>
      <dgm:t>
        <a:bodyPr/>
        <a:lstStyle/>
        <a:p>
          <a:endParaRPr lang="en-US"/>
        </a:p>
      </dgm:t>
    </dgm:pt>
    <dgm:pt modelId="{B05B6B6D-8011-4B51-8075-EDF93507E551}" type="sibTrans" cxnId="{66304945-B209-437D-B432-A404315425E1}">
      <dgm:prSet/>
      <dgm:spPr/>
      <dgm:t>
        <a:bodyPr/>
        <a:lstStyle/>
        <a:p>
          <a:endParaRPr lang="en-US"/>
        </a:p>
      </dgm:t>
    </dgm:pt>
    <dgm:pt modelId="{EDB156E0-C1F5-4696-8ED8-6D2B9A60C2F0}">
      <dgm:prSet phldrT="[Text]" custT="1"/>
      <dgm:spPr/>
      <dgm:t>
        <a:bodyPr/>
        <a:lstStyle/>
        <a:p>
          <a:pPr algn="l"/>
          <a:r>
            <a:rPr lang="en-US" sz="2800" dirty="0"/>
            <a:t>Focus on vocabulary that won’t be functional/used tomorrow!!</a:t>
          </a:r>
        </a:p>
      </dgm:t>
    </dgm:pt>
    <dgm:pt modelId="{A1343D87-147F-4C57-921F-26674129E628}" type="parTrans" cxnId="{A14AC759-DF4F-44DD-885A-BB240E034D20}">
      <dgm:prSet/>
      <dgm:spPr/>
      <dgm:t>
        <a:bodyPr/>
        <a:lstStyle/>
        <a:p>
          <a:endParaRPr lang="en-US"/>
        </a:p>
      </dgm:t>
    </dgm:pt>
    <dgm:pt modelId="{104A8854-1DE1-4EEC-9942-6C3E09869343}" type="sibTrans" cxnId="{A14AC759-DF4F-44DD-885A-BB240E034D20}">
      <dgm:prSet/>
      <dgm:spPr/>
      <dgm:t>
        <a:bodyPr/>
        <a:lstStyle/>
        <a:p>
          <a:endParaRPr lang="en-US"/>
        </a:p>
      </dgm:t>
    </dgm:pt>
    <dgm:pt modelId="{E8485CFD-AD00-4ACD-99C6-30E8C851F34F}">
      <dgm:prSet phldrT="[Text]" custT="1"/>
      <dgm:spPr/>
      <dgm:t>
        <a:bodyPr/>
        <a:lstStyle/>
        <a:p>
          <a:pPr algn="l"/>
          <a:r>
            <a:rPr lang="en-US" sz="3600" b="0" i="0" dirty="0"/>
            <a:t>Nouns, verbs and describing words!</a:t>
          </a:r>
        </a:p>
      </dgm:t>
    </dgm:pt>
    <dgm:pt modelId="{185E7C14-E9B5-4688-B150-51E5BA4E21C0}" type="parTrans" cxnId="{02A10C97-D8F9-4E3F-A5FA-94E3B9B962B8}">
      <dgm:prSet/>
      <dgm:spPr/>
      <dgm:t>
        <a:bodyPr/>
        <a:lstStyle/>
        <a:p>
          <a:endParaRPr lang="en-US"/>
        </a:p>
      </dgm:t>
    </dgm:pt>
    <dgm:pt modelId="{1C1D1FCD-0B17-47A4-B1E5-F1F6F7D033F2}" type="sibTrans" cxnId="{02A10C97-D8F9-4E3F-A5FA-94E3B9B962B8}">
      <dgm:prSet/>
      <dgm:spPr/>
      <dgm:t>
        <a:bodyPr/>
        <a:lstStyle/>
        <a:p>
          <a:endParaRPr lang="en-US"/>
        </a:p>
      </dgm:t>
    </dgm:pt>
    <dgm:pt modelId="{C22BA57C-5F3A-4C55-BB35-C1FE706B9017}">
      <dgm:prSet phldrT="[Text]" custT="1"/>
      <dgm:spPr/>
      <dgm:t>
        <a:bodyPr/>
        <a:lstStyle/>
        <a:p>
          <a:pPr algn="l"/>
          <a:r>
            <a:rPr lang="en-US" sz="2800" dirty="0"/>
            <a:t>Don’t provide ONLY Nouns</a:t>
          </a:r>
        </a:p>
      </dgm:t>
    </dgm:pt>
    <dgm:pt modelId="{B92AEA62-5F0F-47BE-8277-F6CEE4C797AF}" type="parTrans" cxnId="{56185641-F899-4A7F-9A93-51A358CC3263}">
      <dgm:prSet/>
      <dgm:spPr/>
      <dgm:t>
        <a:bodyPr/>
        <a:lstStyle/>
        <a:p>
          <a:endParaRPr lang="en-US"/>
        </a:p>
      </dgm:t>
    </dgm:pt>
    <dgm:pt modelId="{9E434C3C-0B70-4EE2-BFF0-2301F58F9969}" type="sibTrans" cxnId="{56185641-F899-4A7F-9A93-51A358CC3263}">
      <dgm:prSet/>
      <dgm:spPr/>
      <dgm:t>
        <a:bodyPr/>
        <a:lstStyle/>
        <a:p>
          <a:endParaRPr lang="en-US"/>
        </a:p>
      </dgm:t>
    </dgm:pt>
    <dgm:pt modelId="{F371A518-F36E-44F2-86BF-D16FC6C715D7}" type="pres">
      <dgm:prSet presAssocID="{E91F5A2F-F581-447A-B39C-9B43AD138FCA}" presName="Name0" presStyleCnt="0">
        <dgm:presLayoutVars>
          <dgm:dir/>
          <dgm:animLvl val="lvl"/>
          <dgm:resizeHandles/>
        </dgm:presLayoutVars>
      </dgm:prSet>
      <dgm:spPr/>
    </dgm:pt>
    <dgm:pt modelId="{9E61114E-62AD-4698-98D1-7459FB1C0363}" type="pres">
      <dgm:prSet presAssocID="{9EBB3851-3B3D-4FDF-B431-8D30F4E3DA4B}" presName="linNode" presStyleCnt="0"/>
      <dgm:spPr/>
    </dgm:pt>
    <dgm:pt modelId="{655A1F92-C9D0-45B3-840C-D829E2834BF7}" type="pres">
      <dgm:prSet presAssocID="{9EBB3851-3B3D-4FDF-B431-8D30F4E3DA4B}" presName="parentShp" presStyleLbl="node1" presStyleIdx="0" presStyleCnt="2">
        <dgm:presLayoutVars>
          <dgm:bulletEnabled val="1"/>
        </dgm:presLayoutVars>
      </dgm:prSet>
      <dgm:spPr/>
    </dgm:pt>
    <dgm:pt modelId="{A42888EE-12A6-4B5B-9203-2E1D1948D839}" type="pres">
      <dgm:prSet presAssocID="{9EBB3851-3B3D-4FDF-B431-8D30F4E3DA4B}" presName="childShp" presStyleLbl="bgAccFollowNode1" presStyleIdx="0" presStyleCnt="2" custScaleX="177314" custScaleY="90011" custLinFactNeighborX="133" custLinFactNeighborY="-8">
        <dgm:presLayoutVars>
          <dgm:bulletEnabled val="1"/>
        </dgm:presLayoutVars>
      </dgm:prSet>
      <dgm:spPr/>
    </dgm:pt>
    <dgm:pt modelId="{A6DAAEE8-CDE8-4DF6-9256-40E44742A621}" type="pres">
      <dgm:prSet presAssocID="{3B03BB11-0697-4F9D-989D-AD6D794A01A7}" presName="spacing" presStyleCnt="0"/>
      <dgm:spPr/>
    </dgm:pt>
    <dgm:pt modelId="{CA66B38B-7FDA-48DB-8B01-5264B80F50BF}" type="pres">
      <dgm:prSet presAssocID="{3593B9FD-FA8C-4EF4-9281-757C6B33300A}" presName="linNode" presStyleCnt="0"/>
      <dgm:spPr/>
    </dgm:pt>
    <dgm:pt modelId="{994456CE-D1C4-4C7D-B60D-B8923F3B73F4}" type="pres">
      <dgm:prSet presAssocID="{3593B9FD-FA8C-4EF4-9281-757C6B33300A}" presName="parentShp" presStyleLbl="node1" presStyleIdx="1" presStyleCnt="2">
        <dgm:presLayoutVars>
          <dgm:bulletEnabled val="1"/>
        </dgm:presLayoutVars>
      </dgm:prSet>
      <dgm:spPr/>
    </dgm:pt>
    <dgm:pt modelId="{745E3FE5-3DCC-42E3-ACF7-14C4A9F23AFD}" type="pres">
      <dgm:prSet presAssocID="{3593B9FD-FA8C-4EF4-9281-757C6B33300A}" presName="childShp" presStyleLbl="bgAccFollowNode1" presStyleIdx="1" presStyleCnt="2" custScaleX="176068" custScaleY="79603" custLinFactNeighborX="-141" custLinFactNeighborY="2887">
        <dgm:presLayoutVars>
          <dgm:bulletEnabled val="1"/>
        </dgm:presLayoutVars>
      </dgm:prSet>
      <dgm:spPr/>
    </dgm:pt>
  </dgm:ptLst>
  <dgm:cxnLst>
    <dgm:cxn modelId="{9890661C-7731-428A-879D-79193C2708E1}" type="presOf" srcId="{3593B9FD-FA8C-4EF4-9281-757C6B33300A}" destId="{994456CE-D1C4-4C7D-B60D-B8923F3B73F4}" srcOrd="0" destOrd="0" presId="urn:microsoft.com/office/officeart/2005/8/layout/vList6"/>
    <dgm:cxn modelId="{63208E2D-9BC2-4696-A989-0496D0E7ED11}" type="presOf" srcId="{C22BA57C-5F3A-4C55-BB35-C1FE706B9017}" destId="{A42888EE-12A6-4B5B-9203-2E1D1948D839}" srcOrd="0" destOrd="0" presId="urn:microsoft.com/office/officeart/2005/8/layout/vList6"/>
    <dgm:cxn modelId="{56185641-F899-4A7F-9A93-51A358CC3263}" srcId="{9EBB3851-3B3D-4FDF-B431-8D30F4E3DA4B}" destId="{C22BA57C-5F3A-4C55-BB35-C1FE706B9017}" srcOrd="0" destOrd="0" parTransId="{B92AEA62-5F0F-47BE-8277-F6CEE4C797AF}" sibTransId="{9E434C3C-0B70-4EE2-BFF0-2301F58F9969}"/>
    <dgm:cxn modelId="{66304945-B209-437D-B432-A404315425E1}" srcId="{3593B9FD-FA8C-4EF4-9281-757C6B33300A}" destId="{CE52F95C-9847-4BC0-B0F8-FEB666150F9C}" srcOrd="0" destOrd="0" parTransId="{1D2D2865-CA00-427D-B4BC-D586F512738D}" sibTransId="{B05B6B6D-8011-4B51-8075-EDF93507E551}"/>
    <dgm:cxn modelId="{616B0F48-221E-4593-BD38-822CC8C17A99}" srcId="{E91F5A2F-F581-447A-B39C-9B43AD138FCA}" destId="{9EBB3851-3B3D-4FDF-B431-8D30F4E3DA4B}" srcOrd="0" destOrd="0" parTransId="{7C468B28-B8E9-461D-BB73-2EF24B12FD8B}" sibTransId="{3B03BB11-0697-4F9D-989D-AD6D794A01A7}"/>
    <dgm:cxn modelId="{A14AC759-DF4F-44DD-885A-BB240E034D20}" srcId="{9EBB3851-3B3D-4FDF-B431-8D30F4E3DA4B}" destId="{EDB156E0-C1F5-4696-8ED8-6D2B9A60C2F0}" srcOrd="1" destOrd="0" parTransId="{A1343D87-147F-4C57-921F-26674129E628}" sibTransId="{104A8854-1DE1-4EEC-9942-6C3E09869343}"/>
    <dgm:cxn modelId="{AD23058C-293D-43B8-9814-C57821ECF991}" type="presOf" srcId="{CE52F95C-9847-4BC0-B0F8-FEB666150F9C}" destId="{745E3FE5-3DCC-42E3-ACF7-14C4A9F23AFD}" srcOrd="0" destOrd="0" presId="urn:microsoft.com/office/officeart/2005/8/layout/vList6"/>
    <dgm:cxn modelId="{9587C58D-ADDA-4F57-A447-428F1B46C58C}" type="presOf" srcId="{E91F5A2F-F581-447A-B39C-9B43AD138FCA}" destId="{F371A518-F36E-44F2-86BF-D16FC6C715D7}" srcOrd="0" destOrd="0" presId="urn:microsoft.com/office/officeart/2005/8/layout/vList6"/>
    <dgm:cxn modelId="{02A10C97-D8F9-4E3F-A5FA-94E3B9B962B8}" srcId="{3593B9FD-FA8C-4EF4-9281-757C6B33300A}" destId="{E8485CFD-AD00-4ACD-99C6-30E8C851F34F}" srcOrd="1" destOrd="0" parTransId="{185E7C14-E9B5-4688-B150-51E5BA4E21C0}" sibTransId="{1C1D1FCD-0B17-47A4-B1E5-F1F6F7D033F2}"/>
    <dgm:cxn modelId="{A9FD89A7-8281-464F-B8E6-CD8DFFC81A65}" type="presOf" srcId="{EDB156E0-C1F5-4696-8ED8-6D2B9A60C2F0}" destId="{A42888EE-12A6-4B5B-9203-2E1D1948D839}" srcOrd="0" destOrd="1" presId="urn:microsoft.com/office/officeart/2005/8/layout/vList6"/>
    <dgm:cxn modelId="{67A77AAC-D825-401D-8324-9979210002D8}" type="presOf" srcId="{E8485CFD-AD00-4ACD-99C6-30E8C851F34F}" destId="{745E3FE5-3DCC-42E3-ACF7-14C4A9F23AFD}" srcOrd="0" destOrd="1" presId="urn:microsoft.com/office/officeart/2005/8/layout/vList6"/>
    <dgm:cxn modelId="{73F5EBB1-1231-4D10-B3C1-AFD94737EB1D}" type="presOf" srcId="{9EBB3851-3B3D-4FDF-B431-8D30F4E3DA4B}" destId="{655A1F92-C9D0-45B3-840C-D829E2834BF7}" srcOrd="0" destOrd="0" presId="urn:microsoft.com/office/officeart/2005/8/layout/vList6"/>
    <dgm:cxn modelId="{30398CB4-533C-4774-A565-1CEE968D45B9}" srcId="{E91F5A2F-F581-447A-B39C-9B43AD138FCA}" destId="{3593B9FD-FA8C-4EF4-9281-757C6B33300A}" srcOrd="1" destOrd="0" parTransId="{00FADD22-A853-4676-B70F-ADBA46236428}" sibTransId="{15BC621D-8359-4F20-A17B-B435E957A450}"/>
    <dgm:cxn modelId="{5A1B3A85-11E1-48D9-85F7-4734FDE2B89D}" type="presParOf" srcId="{F371A518-F36E-44F2-86BF-D16FC6C715D7}" destId="{9E61114E-62AD-4698-98D1-7459FB1C0363}" srcOrd="0" destOrd="0" presId="urn:microsoft.com/office/officeart/2005/8/layout/vList6"/>
    <dgm:cxn modelId="{4CB45CED-C358-4E53-AAD7-174086863BBA}" type="presParOf" srcId="{9E61114E-62AD-4698-98D1-7459FB1C0363}" destId="{655A1F92-C9D0-45B3-840C-D829E2834BF7}" srcOrd="0" destOrd="0" presId="urn:microsoft.com/office/officeart/2005/8/layout/vList6"/>
    <dgm:cxn modelId="{B0369864-C08B-493D-8B1D-AB9578088F9D}" type="presParOf" srcId="{9E61114E-62AD-4698-98D1-7459FB1C0363}" destId="{A42888EE-12A6-4B5B-9203-2E1D1948D839}" srcOrd="1" destOrd="0" presId="urn:microsoft.com/office/officeart/2005/8/layout/vList6"/>
    <dgm:cxn modelId="{F7157195-6BAE-433E-8168-02247104033B}" type="presParOf" srcId="{F371A518-F36E-44F2-86BF-D16FC6C715D7}" destId="{A6DAAEE8-CDE8-4DF6-9256-40E44742A621}" srcOrd="1" destOrd="0" presId="urn:microsoft.com/office/officeart/2005/8/layout/vList6"/>
    <dgm:cxn modelId="{68E98020-DBEC-42EB-BAAD-CDE0477C70A3}" type="presParOf" srcId="{F371A518-F36E-44F2-86BF-D16FC6C715D7}" destId="{CA66B38B-7FDA-48DB-8B01-5264B80F50BF}" srcOrd="2" destOrd="0" presId="urn:microsoft.com/office/officeart/2005/8/layout/vList6"/>
    <dgm:cxn modelId="{677A2ED2-2BEC-4199-B190-EC0B26B70B7C}" type="presParOf" srcId="{CA66B38B-7FDA-48DB-8B01-5264B80F50BF}" destId="{994456CE-D1C4-4C7D-B60D-B8923F3B73F4}" srcOrd="0" destOrd="0" presId="urn:microsoft.com/office/officeart/2005/8/layout/vList6"/>
    <dgm:cxn modelId="{13488D7E-B4F2-4EFF-A510-B6E202FED310}" type="presParOf" srcId="{CA66B38B-7FDA-48DB-8B01-5264B80F50BF}" destId="{745E3FE5-3DCC-42E3-ACF7-14C4A9F23AFD}"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91F5A2F-F581-447A-B39C-9B43AD138FCA}"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9EBB3851-3B3D-4FDF-B431-8D30F4E3DA4B}">
      <dgm:prSet phldrT="[Text]"/>
      <dgm:spPr>
        <a:solidFill>
          <a:srgbClr val="FF0000"/>
        </a:solidFill>
        <a:ln>
          <a:solidFill>
            <a:srgbClr val="FF0000"/>
          </a:solidFill>
        </a:ln>
      </dgm:spPr>
      <dgm:t>
        <a:bodyPr/>
        <a:lstStyle/>
        <a:p>
          <a:r>
            <a:rPr lang="en-US" dirty="0">
              <a:solidFill>
                <a:schemeClr val="bg1"/>
              </a:solidFill>
            </a:rPr>
            <a:t>DON’T</a:t>
          </a:r>
        </a:p>
      </dgm:t>
    </dgm:pt>
    <dgm:pt modelId="{7C468B28-B8E9-461D-BB73-2EF24B12FD8B}" type="parTrans" cxnId="{616B0F48-221E-4593-BD38-822CC8C17A99}">
      <dgm:prSet/>
      <dgm:spPr/>
      <dgm:t>
        <a:bodyPr/>
        <a:lstStyle/>
        <a:p>
          <a:endParaRPr lang="en-US"/>
        </a:p>
      </dgm:t>
    </dgm:pt>
    <dgm:pt modelId="{3B03BB11-0697-4F9D-989D-AD6D794A01A7}" type="sibTrans" cxnId="{616B0F48-221E-4593-BD38-822CC8C17A99}">
      <dgm:prSet/>
      <dgm:spPr/>
      <dgm:t>
        <a:bodyPr/>
        <a:lstStyle/>
        <a:p>
          <a:endParaRPr lang="en-US"/>
        </a:p>
      </dgm:t>
    </dgm:pt>
    <dgm:pt modelId="{3593B9FD-FA8C-4EF4-9281-757C6B33300A}">
      <dgm:prSet phldrT="[Text]"/>
      <dgm:spPr>
        <a:solidFill>
          <a:srgbClr val="00B050"/>
        </a:solidFill>
        <a:ln>
          <a:solidFill>
            <a:srgbClr val="00B050"/>
          </a:solidFill>
        </a:ln>
      </dgm:spPr>
      <dgm:t>
        <a:bodyPr/>
        <a:lstStyle/>
        <a:p>
          <a:r>
            <a:rPr lang="en-US" dirty="0"/>
            <a:t>DO</a:t>
          </a:r>
        </a:p>
      </dgm:t>
    </dgm:pt>
    <dgm:pt modelId="{00FADD22-A853-4676-B70F-ADBA46236428}" type="parTrans" cxnId="{30398CB4-533C-4774-A565-1CEE968D45B9}">
      <dgm:prSet/>
      <dgm:spPr/>
      <dgm:t>
        <a:bodyPr/>
        <a:lstStyle/>
        <a:p>
          <a:endParaRPr lang="en-US"/>
        </a:p>
      </dgm:t>
    </dgm:pt>
    <dgm:pt modelId="{15BC621D-8359-4F20-A17B-B435E957A450}" type="sibTrans" cxnId="{30398CB4-533C-4774-A565-1CEE968D45B9}">
      <dgm:prSet/>
      <dgm:spPr/>
      <dgm:t>
        <a:bodyPr/>
        <a:lstStyle/>
        <a:p>
          <a:endParaRPr lang="en-US"/>
        </a:p>
      </dgm:t>
    </dgm:pt>
    <dgm:pt modelId="{CE52F95C-9847-4BC0-B0F8-FEB666150F9C}">
      <dgm:prSet phldrT="[Text]" custT="1"/>
      <dgm:spPr/>
      <dgm:t>
        <a:bodyPr/>
        <a:lstStyle/>
        <a:p>
          <a:pPr algn="l"/>
          <a:r>
            <a:rPr lang="en-US" sz="2800" b="0" i="0" dirty="0"/>
            <a:t>Teach </a:t>
          </a:r>
          <a:r>
            <a:rPr lang="en-US" sz="2800" b="1" i="1" u="sng" dirty="0"/>
            <a:t>all</a:t>
          </a:r>
          <a:r>
            <a:rPr lang="en-US" sz="2800" b="0" i="0" dirty="0"/>
            <a:t> language functions including </a:t>
          </a:r>
          <a:r>
            <a:rPr lang="en-US" sz="2800" b="0" i="1" dirty="0"/>
            <a:t>directing, commenting, requesting assistance, rejecting, etc…</a:t>
          </a:r>
          <a:endParaRPr lang="en-US" sz="2800" b="0" i="0" dirty="0"/>
        </a:p>
      </dgm:t>
    </dgm:pt>
    <dgm:pt modelId="{1D2D2865-CA00-427D-B4BC-D586F512738D}" type="parTrans" cxnId="{66304945-B209-437D-B432-A404315425E1}">
      <dgm:prSet/>
      <dgm:spPr/>
      <dgm:t>
        <a:bodyPr/>
        <a:lstStyle/>
        <a:p>
          <a:endParaRPr lang="en-US"/>
        </a:p>
      </dgm:t>
    </dgm:pt>
    <dgm:pt modelId="{B05B6B6D-8011-4B51-8075-EDF93507E551}" type="sibTrans" cxnId="{66304945-B209-437D-B432-A404315425E1}">
      <dgm:prSet/>
      <dgm:spPr/>
      <dgm:t>
        <a:bodyPr/>
        <a:lstStyle/>
        <a:p>
          <a:endParaRPr lang="en-US"/>
        </a:p>
      </dgm:t>
    </dgm:pt>
    <dgm:pt modelId="{99ECBF10-2AF5-4825-A915-68EFD66AE775}">
      <dgm:prSet phldrT="[Text]" custT="1"/>
      <dgm:spPr/>
      <dgm:t>
        <a:bodyPr/>
        <a:lstStyle/>
        <a:p>
          <a:pPr algn="l"/>
          <a:r>
            <a:rPr lang="en-US" sz="4000" dirty="0"/>
            <a:t>Teach only requesting</a:t>
          </a:r>
        </a:p>
      </dgm:t>
    </dgm:pt>
    <dgm:pt modelId="{4BAFC340-5B9A-4070-A767-68A593006B6C}" type="parTrans" cxnId="{BBCCCA92-5EE7-4E90-A429-77EE1812A2E0}">
      <dgm:prSet/>
      <dgm:spPr/>
      <dgm:t>
        <a:bodyPr/>
        <a:lstStyle/>
        <a:p>
          <a:endParaRPr lang="en-US"/>
        </a:p>
      </dgm:t>
    </dgm:pt>
    <dgm:pt modelId="{4242F442-4C6D-4A1C-AEC1-AB0D3790C65B}" type="sibTrans" cxnId="{BBCCCA92-5EE7-4E90-A429-77EE1812A2E0}">
      <dgm:prSet/>
      <dgm:spPr/>
      <dgm:t>
        <a:bodyPr/>
        <a:lstStyle/>
        <a:p>
          <a:endParaRPr lang="en-US"/>
        </a:p>
      </dgm:t>
    </dgm:pt>
    <dgm:pt modelId="{EDB156E0-C1F5-4696-8ED8-6D2B9A60C2F0}">
      <dgm:prSet phldrT="[Text]" custT="1"/>
      <dgm:spPr/>
      <dgm:t>
        <a:bodyPr/>
        <a:lstStyle/>
        <a:p>
          <a:pPr algn="ctr"/>
          <a:endParaRPr lang="en-US" sz="3600" dirty="0"/>
        </a:p>
      </dgm:t>
    </dgm:pt>
    <dgm:pt modelId="{A1343D87-147F-4C57-921F-26674129E628}" type="parTrans" cxnId="{A14AC759-DF4F-44DD-885A-BB240E034D20}">
      <dgm:prSet/>
      <dgm:spPr/>
      <dgm:t>
        <a:bodyPr/>
        <a:lstStyle/>
        <a:p>
          <a:endParaRPr lang="en-US"/>
        </a:p>
      </dgm:t>
    </dgm:pt>
    <dgm:pt modelId="{104A8854-1DE1-4EEC-9942-6C3E09869343}" type="sibTrans" cxnId="{A14AC759-DF4F-44DD-885A-BB240E034D20}">
      <dgm:prSet/>
      <dgm:spPr/>
      <dgm:t>
        <a:bodyPr/>
        <a:lstStyle/>
        <a:p>
          <a:endParaRPr lang="en-US"/>
        </a:p>
      </dgm:t>
    </dgm:pt>
    <dgm:pt modelId="{F371A518-F36E-44F2-86BF-D16FC6C715D7}" type="pres">
      <dgm:prSet presAssocID="{E91F5A2F-F581-447A-B39C-9B43AD138FCA}" presName="Name0" presStyleCnt="0">
        <dgm:presLayoutVars>
          <dgm:dir/>
          <dgm:animLvl val="lvl"/>
          <dgm:resizeHandles/>
        </dgm:presLayoutVars>
      </dgm:prSet>
      <dgm:spPr/>
    </dgm:pt>
    <dgm:pt modelId="{9E61114E-62AD-4698-98D1-7459FB1C0363}" type="pres">
      <dgm:prSet presAssocID="{9EBB3851-3B3D-4FDF-B431-8D30F4E3DA4B}" presName="linNode" presStyleCnt="0"/>
      <dgm:spPr/>
    </dgm:pt>
    <dgm:pt modelId="{655A1F92-C9D0-45B3-840C-D829E2834BF7}" type="pres">
      <dgm:prSet presAssocID="{9EBB3851-3B3D-4FDF-B431-8D30F4E3DA4B}" presName="parentShp" presStyleLbl="node1" presStyleIdx="0" presStyleCnt="2">
        <dgm:presLayoutVars>
          <dgm:bulletEnabled val="1"/>
        </dgm:presLayoutVars>
      </dgm:prSet>
      <dgm:spPr/>
    </dgm:pt>
    <dgm:pt modelId="{A42888EE-12A6-4B5B-9203-2E1D1948D839}" type="pres">
      <dgm:prSet presAssocID="{9EBB3851-3B3D-4FDF-B431-8D30F4E3DA4B}" presName="childShp" presStyleLbl="bgAccFollowNode1" presStyleIdx="0" presStyleCnt="2" custScaleX="177314" custLinFactNeighborX="666" custLinFactNeighborY="-47">
        <dgm:presLayoutVars>
          <dgm:bulletEnabled val="1"/>
        </dgm:presLayoutVars>
      </dgm:prSet>
      <dgm:spPr/>
    </dgm:pt>
    <dgm:pt modelId="{A6DAAEE8-CDE8-4DF6-9256-40E44742A621}" type="pres">
      <dgm:prSet presAssocID="{3B03BB11-0697-4F9D-989D-AD6D794A01A7}" presName="spacing" presStyleCnt="0"/>
      <dgm:spPr/>
    </dgm:pt>
    <dgm:pt modelId="{CA66B38B-7FDA-48DB-8B01-5264B80F50BF}" type="pres">
      <dgm:prSet presAssocID="{3593B9FD-FA8C-4EF4-9281-757C6B33300A}" presName="linNode" presStyleCnt="0"/>
      <dgm:spPr/>
    </dgm:pt>
    <dgm:pt modelId="{994456CE-D1C4-4C7D-B60D-B8923F3B73F4}" type="pres">
      <dgm:prSet presAssocID="{3593B9FD-FA8C-4EF4-9281-757C6B33300A}" presName="parentShp" presStyleLbl="node1" presStyleIdx="1" presStyleCnt="2">
        <dgm:presLayoutVars>
          <dgm:bulletEnabled val="1"/>
        </dgm:presLayoutVars>
      </dgm:prSet>
      <dgm:spPr/>
    </dgm:pt>
    <dgm:pt modelId="{745E3FE5-3DCC-42E3-ACF7-14C4A9F23AFD}" type="pres">
      <dgm:prSet presAssocID="{3593B9FD-FA8C-4EF4-9281-757C6B33300A}" presName="childShp" presStyleLbl="bgAccFollowNode1" presStyleIdx="1" presStyleCnt="2" custScaleX="167425" custScaleY="103685" custLinFactNeighborX="-141" custLinFactNeighborY="-485">
        <dgm:presLayoutVars>
          <dgm:bulletEnabled val="1"/>
        </dgm:presLayoutVars>
      </dgm:prSet>
      <dgm:spPr/>
    </dgm:pt>
  </dgm:ptLst>
  <dgm:cxnLst>
    <dgm:cxn modelId="{66304945-B209-437D-B432-A404315425E1}" srcId="{3593B9FD-FA8C-4EF4-9281-757C6B33300A}" destId="{CE52F95C-9847-4BC0-B0F8-FEB666150F9C}" srcOrd="0" destOrd="0" parTransId="{1D2D2865-CA00-427D-B4BC-D586F512738D}" sibTransId="{B05B6B6D-8011-4B51-8075-EDF93507E551}"/>
    <dgm:cxn modelId="{616B0F48-221E-4593-BD38-822CC8C17A99}" srcId="{E91F5A2F-F581-447A-B39C-9B43AD138FCA}" destId="{9EBB3851-3B3D-4FDF-B431-8D30F4E3DA4B}" srcOrd="0" destOrd="0" parTransId="{7C468B28-B8E9-461D-BB73-2EF24B12FD8B}" sibTransId="{3B03BB11-0697-4F9D-989D-AD6D794A01A7}"/>
    <dgm:cxn modelId="{BFB4D56F-237F-485D-9715-CC02882B31D1}" type="presOf" srcId="{EDB156E0-C1F5-4696-8ED8-6D2B9A60C2F0}" destId="{A42888EE-12A6-4B5B-9203-2E1D1948D839}" srcOrd="0" destOrd="0" presId="urn:microsoft.com/office/officeart/2005/8/layout/vList6"/>
    <dgm:cxn modelId="{32751F78-F9D6-4A94-95A1-7115F9826288}" type="presOf" srcId="{3593B9FD-FA8C-4EF4-9281-757C6B33300A}" destId="{994456CE-D1C4-4C7D-B60D-B8923F3B73F4}" srcOrd="0" destOrd="0" presId="urn:microsoft.com/office/officeart/2005/8/layout/vList6"/>
    <dgm:cxn modelId="{A8408C79-557D-466E-8C6D-A7E529A40242}" type="presOf" srcId="{E91F5A2F-F581-447A-B39C-9B43AD138FCA}" destId="{F371A518-F36E-44F2-86BF-D16FC6C715D7}" srcOrd="0" destOrd="0" presId="urn:microsoft.com/office/officeart/2005/8/layout/vList6"/>
    <dgm:cxn modelId="{A14AC759-DF4F-44DD-885A-BB240E034D20}" srcId="{9EBB3851-3B3D-4FDF-B431-8D30F4E3DA4B}" destId="{EDB156E0-C1F5-4696-8ED8-6D2B9A60C2F0}" srcOrd="0" destOrd="0" parTransId="{A1343D87-147F-4C57-921F-26674129E628}" sibTransId="{104A8854-1DE1-4EEC-9942-6C3E09869343}"/>
    <dgm:cxn modelId="{99FDF17D-E3F9-46FF-BCAA-F98FE213725F}" type="presOf" srcId="{CE52F95C-9847-4BC0-B0F8-FEB666150F9C}" destId="{745E3FE5-3DCC-42E3-ACF7-14C4A9F23AFD}" srcOrd="0" destOrd="0" presId="urn:microsoft.com/office/officeart/2005/8/layout/vList6"/>
    <dgm:cxn modelId="{1ABD0F88-D8EF-430D-BAA1-523BDD91FA72}" type="presOf" srcId="{9EBB3851-3B3D-4FDF-B431-8D30F4E3DA4B}" destId="{655A1F92-C9D0-45B3-840C-D829E2834BF7}" srcOrd="0" destOrd="0" presId="urn:microsoft.com/office/officeart/2005/8/layout/vList6"/>
    <dgm:cxn modelId="{CD8D188B-13E9-4B40-B585-165FB0A1A889}" type="presOf" srcId="{99ECBF10-2AF5-4825-A915-68EFD66AE775}" destId="{A42888EE-12A6-4B5B-9203-2E1D1948D839}" srcOrd="0" destOrd="1" presId="urn:microsoft.com/office/officeart/2005/8/layout/vList6"/>
    <dgm:cxn modelId="{BBCCCA92-5EE7-4E90-A429-77EE1812A2E0}" srcId="{9EBB3851-3B3D-4FDF-B431-8D30F4E3DA4B}" destId="{99ECBF10-2AF5-4825-A915-68EFD66AE775}" srcOrd="1" destOrd="0" parTransId="{4BAFC340-5B9A-4070-A767-68A593006B6C}" sibTransId="{4242F442-4C6D-4A1C-AEC1-AB0D3790C65B}"/>
    <dgm:cxn modelId="{30398CB4-533C-4774-A565-1CEE968D45B9}" srcId="{E91F5A2F-F581-447A-B39C-9B43AD138FCA}" destId="{3593B9FD-FA8C-4EF4-9281-757C6B33300A}" srcOrd="1" destOrd="0" parTransId="{00FADD22-A853-4676-B70F-ADBA46236428}" sibTransId="{15BC621D-8359-4F20-A17B-B435E957A450}"/>
    <dgm:cxn modelId="{87F0D04C-A326-4FBD-AF01-66C59E015C4C}" type="presParOf" srcId="{F371A518-F36E-44F2-86BF-D16FC6C715D7}" destId="{9E61114E-62AD-4698-98D1-7459FB1C0363}" srcOrd="0" destOrd="0" presId="urn:microsoft.com/office/officeart/2005/8/layout/vList6"/>
    <dgm:cxn modelId="{8719E425-A7E7-4610-B7AE-5EFBB8C0DD87}" type="presParOf" srcId="{9E61114E-62AD-4698-98D1-7459FB1C0363}" destId="{655A1F92-C9D0-45B3-840C-D829E2834BF7}" srcOrd="0" destOrd="0" presId="urn:microsoft.com/office/officeart/2005/8/layout/vList6"/>
    <dgm:cxn modelId="{842C1296-C3A5-415E-80F2-4A544E499721}" type="presParOf" srcId="{9E61114E-62AD-4698-98D1-7459FB1C0363}" destId="{A42888EE-12A6-4B5B-9203-2E1D1948D839}" srcOrd="1" destOrd="0" presId="urn:microsoft.com/office/officeart/2005/8/layout/vList6"/>
    <dgm:cxn modelId="{E9ED3AE0-782F-46AD-A8A6-06B44867B3B5}" type="presParOf" srcId="{F371A518-F36E-44F2-86BF-D16FC6C715D7}" destId="{A6DAAEE8-CDE8-4DF6-9256-40E44742A621}" srcOrd="1" destOrd="0" presId="urn:microsoft.com/office/officeart/2005/8/layout/vList6"/>
    <dgm:cxn modelId="{D5C0BA5D-C65A-45B7-BC88-90E646E64DD7}" type="presParOf" srcId="{F371A518-F36E-44F2-86BF-D16FC6C715D7}" destId="{CA66B38B-7FDA-48DB-8B01-5264B80F50BF}" srcOrd="2" destOrd="0" presId="urn:microsoft.com/office/officeart/2005/8/layout/vList6"/>
    <dgm:cxn modelId="{6B447FFD-CCC9-414C-B62A-3BBAFC976357}" type="presParOf" srcId="{CA66B38B-7FDA-48DB-8B01-5264B80F50BF}" destId="{994456CE-D1C4-4C7D-B60D-B8923F3B73F4}" srcOrd="0" destOrd="0" presId="urn:microsoft.com/office/officeart/2005/8/layout/vList6"/>
    <dgm:cxn modelId="{5D40F38A-745E-4C53-8C7A-6FED154846CD}" type="presParOf" srcId="{CA66B38B-7FDA-48DB-8B01-5264B80F50BF}" destId="{745E3FE5-3DCC-42E3-ACF7-14C4A9F23AFD}"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91F5A2F-F581-447A-B39C-9B43AD138FCA}"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9EBB3851-3B3D-4FDF-B431-8D30F4E3DA4B}">
      <dgm:prSet phldrT="[Text]"/>
      <dgm:spPr>
        <a:solidFill>
          <a:srgbClr val="FF0000"/>
        </a:solidFill>
        <a:ln>
          <a:solidFill>
            <a:srgbClr val="FF0000"/>
          </a:solidFill>
        </a:ln>
      </dgm:spPr>
      <dgm:t>
        <a:bodyPr/>
        <a:lstStyle/>
        <a:p>
          <a:r>
            <a:rPr lang="en-US" dirty="0">
              <a:solidFill>
                <a:schemeClr val="bg1"/>
              </a:solidFill>
            </a:rPr>
            <a:t>DON’T</a:t>
          </a:r>
        </a:p>
      </dgm:t>
    </dgm:pt>
    <dgm:pt modelId="{7C468B28-B8E9-461D-BB73-2EF24B12FD8B}" type="parTrans" cxnId="{616B0F48-221E-4593-BD38-822CC8C17A99}">
      <dgm:prSet/>
      <dgm:spPr/>
      <dgm:t>
        <a:bodyPr/>
        <a:lstStyle/>
        <a:p>
          <a:endParaRPr lang="en-US"/>
        </a:p>
      </dgm:t>
    </dgm:pt>
    <dgm:pt modelId="{3B03BB11-0697-4F9D-989D-AD6D794A01A7}" type="sibTrans" cxnId="{616B0F48-221E-4593-BD38-822CC8C17A99}">
      <dgm:prSet/>
      <dgm:spPr/>
      <dgm:t>
        <a:bodyPr/>
        <a:lstStyle/>
        <a:p>
          <a:endParaRPr lang="en-US"/>
        </a:p>
      </dgm:t>
    </dgm:pt>
    <dgm:pt modelId="{3593B9FD-FA8C-4EF4-9281-757C6B33300A}">
      <dgm:prSet phldrT="[Text]"/>
      <dgm:spPr>
        <a:solidFill>
          <a:srgbClr val="00B050"/>
        </a:solidFill>
        <a:ln>
          <a:solidFill>
            <a:srgbClr val="00B050"/>
          </a:solidFill>
        </a:ln>
      </dgm:spPr>
      <dgm:t>
        <a:bodyPr/>
        <a:lstStyle/>
        <a:p>
          <a:r>
            <a:rPr lang="en-US" dirty="0"/>
            <a:t>DO</a:t>
          </a:r>
        </a:p>
      </dgm:t>
    </dgm:pt>
    <dgm:pt modelId="{00FADD22-A853-4676-B70F-ADBA46236428}" type="parTrans" cxnId="{30398CB4-533C-4774-A565-1CEE968D45B9}">
      <dgm:prSet/>
      <dgm:spPr/>
      <dgm:t>
        <a:bodyPr/>
        <a:lstStyle/>
        <a:p>
          <a:endParaRPr lang="en-US"/>
        </a:p>
      </dgm:t>
    </dgm:pt>
    <dgm:pt modelId="{15BC621D-8359-4F20-A17B-B435E957A450}" type="sibTrans" cxnId="{30398CB4-533C-4774-A565-1CEE968D45B9}">
      <dgm:prSet/>
      <dgm:spPr/>
      <dgm:t>
        <a:bodyPr/>
        <a:lstStyle/>
        <a:p>
          <a:endParaRPr lang="en-US"/>
        </a:p>
      </dgm:t>
    </dgm:pt>
    <dgm:pt modelId="{CE52F95C-9847-4BC0-B0F8-FEB666150F9C}">
      <dgm:prSet phldrT="[Text]" custT="1"/>
      <dgm:spPr/>
      <dgm:t>
        <a:bodyPr/>
        <a:lstStyle/>
        <a:p>
          <a:pPr algn="l"/>
          <a:r>
            <a:rPr lang="en-US" sz="2800" b="0" i="0" dirty="0"/>
            <a:t>KEEP icon placement </a:t>
          </a:r>
          <a:r>
            <a:rPr lang="en-US" sz="2800" b="1" i="1" dirty="0"/>
            <a:t>consistent</a:t>
          </a:r>
        </a:p>
      </dgm:t>
    </dgm:pt>
    <dgm:pt modelId="{1D2D2865-CA00-427D-B4BC-D586F512738D}" type="parTrans" cxnId="{66304945-B209-437D-B432-A404315425E1}">
      <dgm:prSet/>
      <dgm:spPr/>
      <dgm:t>
        <a:bodyPr/>
        <a:lstStyle/>
        <a:p>
          <a:endParaRPr lang="en-US"/>
        </a:p>
      </dgm:t>
    </dgm:pt>
    <dgm:pt modelId="{B05B6B6D-8011-4B51-8075-EDF93507E551}" type="sibTrans" cxnId="{66304945-B209-437D-B432-A404315425E1}">
      <dgm:prSet/>
      <dgm:spPr/>
      <dgm:t>
        <a:bodyPr/>
        <a:lstStyle/>
        <a:p>
          <a:endParaRPr lang="en-US"/>
        </a:p>
      </dgm:t>
    </dgm:pt>
    <dgm:pt modelId="{EDB156E0-C1F5-4696-8ED8-6D2B9A60C2F0}">
      <dgm:prSet phldrT="[Text]" custT="1"/>
      <dgm:spPr/>
      <dgm:t>
        <a:bodyPr/>
        <a:lstStyle/>
        <a:p>
          <a:pPr algn="ctr"/>
          <a:r>
            <a:rPr lang="en-US" sz="4400" dirty="0"/>
            <a:t>MOVE</a:t>
          </a:r>
          <a:r>
            <a:rPr lang="en-US" sz="4400" baseline="0" dirty="0"/>
            <a:t> SYMBOLS!</a:t>
          </a:r>
          <a:endParaRPr lang="en-US" sz="4400" dirty="0"/>
        </a:p>
      </dgm:t>
    </dgm:pt>
    <dgm:pt modelId="{A1343D87-147F-4C57-921F-26674129E628}" type="parTrans" cxnId="{A14AC759-DF4F-44DD-885A-BB240E034D20}">
      <dgm:prSet/>
      <dgm:spPr/>
      <dgm:t>
        <a:bodyPr/>
        <a:lstStyle/>
        <a:p>
          <a:endParaRPr lang="en-US"/>
        </a:p>
      </dgm:t>
    </dgm:pt>
    <dgm:pt modelId="{104A8854-1DE1-4EEC-9942-6C3E09869343}" type="sibTrans" cxnId="{A14AC759-DF4F-44DD-885A-BB240E034D20}">
      <dgm:prSet/>
      <dgm:spPr/>
      <dgm:t>
        <a:bodyPr/>
        <a:lstStyle/>
        <a:p>
          <a:endParaRPr lang="en-US"/>
        </a:p>
      </dgm:t>
    </dgm:pt>
    <dgm:pt modelId="{84B35AF9-9D5D-4D84-8160-F2756D1B5B79}">
      <dgm:prSet phldrT="[Text]" custT="1"/>
      <dgm:spPr/>
      <dgm:t>
        <a:bodyPr/>
        <a:lstStyle/>
        <a:p>
          <a:pPr algn="ctr"/>
          <a:endParaRPr lang="en-US" sz="4800" dirty="0"/>
        </a:p>
      </dgm:t>
    </dgm:pt>
    <dgm:pt modelId="{9153A3B3-09D2-4FB8-A1A9-084F1491766C}" type="parTrans" cxnId="{910125E8-E539-43C0-ACDC-4F11FF8FBF92}">
      <dgm:prSet/>
      <dgm:spPr/>
      <dgm:t>
        <a:bodyPr/>
        <a:lstStyle/>
        <a:p>
          <a:endParaRPr lang="en-US"/>
        </a:p>
      </dgm:t>
    </dgm:pt>
    <dgm:pt modelId="{D3F7EFEA-05BD-4169-BB0F-4192EAF219F3}" type="sibTrans" cxnId="{910125E8-E539-43C0-ACDC-4F11FF8FBF92}">
      <dgm:prSet/>
      <dgm:spPr/>
      <dgm:t>
        <a:bodyPr/>
        <a:lstStyle/>
        <a:p>
          <a:endParaRPr lang="en-US"/>
        </a:p>
      </dgm:t>
    </dgm:pt>
    <dgm:pt modelId="{0D17508D-AB05-436D-8288-F1D1AD4E56EE}">
      <dgm:prSet phldrT="[Text]" custT="1"/>
      <dgm:spPr/>
      <dgm:t>
        <a:bodyPr/>
        <a:lstStyle/>
        <a:p>
          <a:pPr algn="l"/>
          <a:r>
            <a:rPr lang="en-US" sz="2800" b="0" i="0" dirty="0"/>
            <a:t>Keep repeated icons </a:t>
          </a:r>
          <a:r>
            <a:rPr lang="en-US" sz="2800" b="1" i="1" dirty="0"/>
            <a:t>in the same location</a:t>
          </a:r>
          <a:r>
            <a:rPr lang="en-US" sz="2800" b="0" i="0" dirty="0"/>
            <a:t> on each page/screen</a:t>
          </a:r>
        </a:p>
      </dgm:t>
    </dgm:pt>
    <dgm:pt modelId="{49BEF445-E27D-46B3-98D2-0AA988EDF739}" type="parTrans" cxnId="{990E0ADB-74C7-46DC-8E05-B376AFA68890}">
      <dgm:prSet/>
      <dgm:spPr/>
      <dgm:t>
        <a:bodyPr/>
        <a:lstStyle/>
        <a:p>
          <a:endParaRPr lang="en-US"/>
        </a:p>
      </dgm:t>
    </dgm:pt>
    <dgm:pt modelId="{2A4CB11E-DB7B-402E-A0A5-402D657DBAAE}" type="sibTrans" cxnId="{990E0ADB-74C7-46DC-8E05-B376AFA68890}">
      <dgm:prSet/>
      <dgm:spPr/>
      <dgm:t>
        <a:bodyPr/>
        <a:lstStyle/>
        <a:p>
          <a:endParaRPr lang="en-US"/>
        </a:p>
      </dgm:t>
    </dgm:pt>
    <dgm:pt modelId="{F371A518-F36E-44F2-86BF-D16FC6C715D7}" type="pres">
      <dgm:prSet presAssocID="{E91F5A2F-F581-447A-B39C-9B43AD138FCA}" presName="Name0" presStyleCnt="0">
        <dgm:presLayoutVars>
          <dgm:dir/>
          <dgm:animLvl val="lvl"/>
          <dgm:resizeHandles/>
        </dgm:presLayoutVars>
      </dgm:prSet>
      <dgm:spPr/>
    </dgm:pt>
    <dgm:pt modelId="{9E61114E-62AD-4698-98D1-7459FB1C0363}" type="pres">
      <dgm:prSet presAssocID="{9EBB3851-3B3D-4FDF-B431-8D30F4E3DA4B}" presName="linNode" presStyleCnt="0"/>
      <dgm:spPr/>
    </dgm:pt>
    <dgm:pt modelId="{655A1F92-C9D0-45B3-840C-D829E2834BF7}" type="pres">
      <dgm:prSet presAssocID="{9EBB3851-3B3D-4FDF-B431-8D30F4E3DA4B}" presName="parentShp" presStyleLbl="node1" presStyleIdx="0" presStyleCnt="2">
        <dgm:presLayoutVars>
          <dgm:bulletEnabled val="1"/>
        </dgm:presLayoutVars>
      </dgm:prSet>
      <dgm:spPr/>
    </dgm:pt>
    <dgm:pt modelId="{A42888EE-12A6-4B5B-9203-2E1D1948D839}" type="pres">
      <dgm:prSet presAssocID="{9EBB3851-3B3D-4FDF-B431-8D30F4E3DA4B}" presName="childShp" presStyleLbl="bgAccFollowNode1" presStyleIdx="0" presStyleCnt="2" custScaleX="177314" custScaleY="118882" custLinFactNeighborX="133" custLinFactNeighborY="-152">
        <dgm:presLayoutVars>
          <dgm:bulletEnabled val="1"/>
        </dgm:presLayoutVars>
      </dgm:prSet>
      <dgm:spPr/>
    </dgm:pt>
    <dgm:pt modelId="{A6DAAEE8-CDE8-4DF6-9256-40E44742A621}" type="pres">
      <dgm:prSet presAssocID="{3B03BB11-0697-4F9D-989D-AD6D794A01A7}" presName="spacing" presStyleCnt="0"/>
      <dgm:spPr/>
    </dgm:pt>
    <dgm:pt modelId="{CA66B38B-7FDA-48DB-8B01-5264B80F50BF}" type="pres">
      <dgm:prSet presAssocID="{3593B9FD-FA8C-4EF4-9281-757C6B33300A}" presName="linNode" presStyleCnt="0"/>
      <dgm:spPr/>
    </dgm:pt>
    <dgm:pt modelId="{994456CE-D1C4-4C7D-B60D-B8923F3B73F4}" type="pres">
      <dgm:prSet presAssocID="{3593B9FD-FA8C-4EF4-9281-757C6B33300A}" presName="parentShp" presStyleLbl="node1" presStyleIdx="1" presStyleCnt="2">
        <dgm:presLayoutVars>
          <dgm:bulletEnabled val="1"/>
        </dgm:presLayoutVars>
      </dgm:prSet>
      <dgm:spPr/>
    </dgm:pt>
    <dgm:pt modelId="{745E3FE5-3DCC-42E3-ACF7-14C4A9F23AFD}" type="pres">
      <dgm:prSet presAssocID="{3593B9FD-FA8C-4EF4-9281-757C6B33300A}" presName="childShp" presStyleLbl="bgAccFollowNode1" presStyleIdx="1" presStyleCnt="2" custScaleX="167425" custScaleY="123030" custLinFactNeighborX="-141" custLinFactNeighborY="2887">
        <dgm:presLayoutVars>
          <dgm:bulletEnabled val="1"/>
        </dgm:presLayoutVars>
      </dgm:prSet>
      <dgm:spPr/>
    </dgm:pt>
  </dgm:ptLst>
  <dgm:cxnLst>
    <dgm:cxn modelId="{33666E13-35D6-413A-8945-D2886F248709}" type="presOf" srcId="{CE52F95C-9847-4BC0-B0F8-FEB666150F9C}" destId="{745E3FE5-3DCC-42E3-ACF7-14C4A9F23AFD}" srcOrd="0" destOrd="0" presId="urn:microsoft.com/office/officeart/2005/8/layout/vList6"/>
    <dgm:cxn modelId="{1A4FB81F-9793-432F-9618-9F3E03679922}" type="presOf" srcId="{9EBB3851-3B3D-4FDF-B431-8D30F4E3DA4B}" destId="{655A1F92-C9D0-45B3-840C-D829E2834BF7}" srcOrd="0" destOrd="0" presId="urn:microsoft.com/office/officeart/2005/8/layout/vList6"/>
    <dgm:cxn modelId="{32ADCA61-64C9-4F24-A3D1-E6824E646530}" type="presOf" srcId="{0D17508D-AB05-436D-8288-F1D1AD4E56EE}" destId="{745E3FE5-3DCC-42E3-ACF7-14C4A9F23AFD}" srcOrd="0" destOrd="1" presId="urn:microsoft.com/office/officeart/2005/8/layout/vList6"/>
    <dgm:cxn modelId="{66304945-B209-437D-B432-A404315425E1}" srcId="{3593B9FD-FA8C-4EF4-9281-757C6B33300A}" destId="{CE52F95C-9847-4BC0-B0F8-FEB666150F9C}" srcOrd="0" destOrd="0" parTransId="{1D2D2865-CA00-427D-B4BC-D586F512738D}" sibTransId="{B05B6B6D-8011-4B51-8075-EDF93507E551}"/>
    <dgm:cxn modelId="{616B0F48-221E-4593-BD38-822CC8C17A99}" srcId="{E91F5A2F-F581-447A-B39C-9B43AD138FCA}" destId="{9EBB3851-3B3D-4FDF-B431-8D30F4E3DA4B}" srcOrd="0" destOrd="0" parTransId="{7C468B28-B8E9-461D-BB73-2EF24B12FD8B}" sibTransId="{3B03BB11-0697-4F9D-989D-AD6D794A01A7}"/>
    <dgm:cxn modelId="{089E6A53-01B2-4AAC-93D8-06F63C303C90}" type="presOf" srcId="{E91F5A2F-F581-447A-B39C-9B43AD138FCA}" destId="{F371A518-F36E-44F2-86BF-D16FC6C715D7}" srcOrd="0" destOrd="0" presId="urn:microsoft.com/office/officeart/2005/8/layout/vList6"/>
    <dgm:cxn modelId="{1E487259-1DE3-47F7-AAAC-DA21E744C30E}" type="presOf" srcId="{84B35AF9-9D5D-4D84-8160-F2756D1B5B79}" destId="{A42888EE-12A6-4B5B-9203-2E1D1948D839}" srcOrd="0" destOrd="0" presId="urn:microsoft.com/office/officeart/2005/8/layout/vList6"/>
    <dgm:cxn modelId="{A14AC759-DF4F-44DD-885A-BB240E034D20}" srcId="{9EBB3851-3B3D-4FDF-B431-8D30F4E3DA4B}" destId="{EDB156E0-C1F5-4696-8ED8-6D2B9A60C2F0}" srcOrd="1" destOrd="0" parTransId="{A1343D87-147F-4C57-921F-26674129E628}" sibTransId="{104A8854-1DE1-4EEC-9942-6C3E09869343}"/>
    <dgm:cxn modelId="{7C83ABAD-097D-4AE3-9934-41AF894A484D}" type="presOf" srcId="{EDB156E0-C1F5-4696-8ED8-6D2B9A60C2F0}" destId="{A42888EE-12A6-4B5B-9203-2E1D1948D839}" srcOrd="0" destOrd="1" presId="urn:microsoft.com/office/officeart/2005/8/layout/vList6"/>
    <dgm:cxn modelId="{30398CB4-533C-4774-A565-1CEE968D45B9}" srcId="{E91F5A2F-F581-447A-B39C-9B43AD138FCA}" destId="{3593B9FD-FA8C-4EF4-9281-757C6B33300A}" srcOrd="1" destOrd="0" parTransId="{00FADD22-A853-4676-B70F-ADBA46236428}" sibTransId="{15BC621D-8359-4F20-A17B-B435E957A450}"/>
    <dgm:cxn modelId="{612527BD-5E52-4B30-83ED-966EE7CC0B26}" type="presOf" srcId="{3593B9FD-FA8C-4EF4-9281-757C6B33300A}" destId="{994456CE-D1C4-4C7D-B60D-B8923F3B73F4}" srcOrd="0" destOrd="0" presId="urn:microsoft.com/office/officeart/2005/8/layout/vList6"/>
    <dgm:cxn modelId="{990E0ADB-74C7-46DC-8E05-B376AFA68890}" srcId="{3593B9FD-FA8C-4EF4-9281-757C6B33300A}" destId="{0D17508D-AB05-436D-8288-F1D1AD4E56EE}" srcOrd="1" destOrd="0" parTransId="{49BEF445-E27D-46B3-98D2-0AA988EDF739}" sibTransId="{2A4CB11E-DB7B-402E-A0A5-402D657DBAAE}"/>
    <dgm:cxn modelId="{910125E8-E539-43C0-ACDC-4F11FF8FBF92}" srcId="{9EBB3851-3B3D-4FDF-B431-8D30F4E3DA4B}" destId="{84B35AF9-9D5D-4D84-8160-F2756D1B5B79}" srcOrd="0" destOrd="0" parTransId="{9153A3B3-09D2-4FB8-A1A9-084F1491766C}" sibTransId="{D3F7EFEA-05BD-4169-BB0F-4192EAF219F3}"/>
    <dgm:cxn modelId="{688F617C-50B6-40C3-B9A4-1F493C4C261E}" type="presParOf" srcId="{F371A518-F36E-44F2-86BF-D16FC6C715D7}" destId="{9E61114E-62AD-4698-98D1-7459FB1C0363}" srcOrd="0" destOrd="0" presId="urn:microsoft.com/office/officeart/2005/8/layout/vList6"/>
    <dgm:cxn modelId="{A6C8B960-EFCC-4F27-B624-8880EC4D1770}" type="presParOf" srcId="{9E61114E-62AD-4698-98D1-7459FB1C0363}" destId="{655A1F92-C9D0-45B3-840C-D829E2834BF7}" srcOrd="0" destOrd="0" presId="urn:microsoft.com/office/officeart/2005/8/layout/vList6"/>
    <dgm:cxn modelId="{E8AB3233-ED42-4A8B-B574-6310DFAB1F99}" type="presParOf" srcId="{9E61114E-62AD-4698-98D1-7459FB1C0363}" destId="{A42888EE-12A6-4B5B-9203-2E1D1948D839}" srcOrd="1" destOrd="0" presId="urn:microsoft.com/office/officeart/2005/8/layout/vList6"/>
    <dgm:cxn modelId="{F5632CFE-A86C-4214-9B56-8FB42A7FB070}" type="presParOf" srcId="{F371A518-F36E-44F2-86BF-D16FC6C715D7}" destId="{A6DAAEE8-CDE8-4DF6-9256-40E44742A621}" srcOrd="1" destOrd="0" presId="urn:microsoft.com/office/officeart/2005/8/layout/vList6"/>
    <dgm:cxn modelId="{B4ADA032-5C60-49FF-BFCA-C8C9C3E69ADC}" type="presParOf" srcId="{F371A518-F36E-44F2-86BF-D16FC6C715D7}" destId="{CA66B38B-7FDA-48DB-8B01-5264B80F50BF}" srcOrd="2" destOrd="0" presId="urn:microsoft.com/office/officeart/2005/8/layout/vList6"/>
    <dgm:cxn modelId="{237745F5-9D21-4794-B1D8-A3270F02A605}" type="presParOf" srcId="{CA66B38B-7FDA-48DB-8B01-5264B80F50BF}" destId="{994456CE-D1C4-4C7D-B60D-B8923F3B73F4}" srcOrd="0" destOrd="0" presId="urn:microsoft.com/office/officeart/2005/8/layout/vList6"/>
    <dgm:cxn modelId="{7BEFE3F9-0FC3-48DB-A29E-706E2350683D}" type="presParOf" srcId="{CA66B38B-7FDA-48DB-8B01-5264B80F50BF}" destId="{745E3FE5-3DCC-42E3-ACF7-14C4A9F23AFD}"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91F5A2F-F581-447A-B39C-9B43AD138FCA}"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9EBB3851-3B3D-4FDF-B431-8D30F4E3DA4B}">
      <dgm:prSet phldrT="[Text]"/>
      <dgm:spPr>
        <a:solidFill>
          <a:srgbClr val="FF0000"/>
        </a:solidFill>
        <a:ln>
          <a:solidFill>
            <a:srgbClr val="FF0000"/>
          </a:solidFill>
        </a:ln>
      </dgm:spPr>
      <dgm:t>
        <a:bodyPr/>
        <a:lstStyle/>
        <a:p>
          <a:r>
            <a:rPr lang="en-US" dirty="0">
              <a:solidFill>
                <a:schemeClr val="bg1"/>
              </a:solidFill>
            </a:rPr>
            <a:t>DON’T</a:t>
          </a:r>
        </a:p>
      </dgm:t>
    </dgm:pt>
    <dgm:pt modelId="{7C468B28-B8E9-461D-BB73-2EF24B12FD8B}" type="parTrans" cxnId="{616B0F48-221E-4593-BD38-822CC8C17A99}">
      <dgm:prSet/>
      <dgm:spPr/>
      <dgm:t>
        <a:bodyPr/>
        <a:lstStyle/>
        <a:p>
          <a:endParaRPr lang="en-US"/>
        </a:p>
      </dgm:t>
    </dgm:pt>
    <dgm:pt modelId="{3B03BB11-0697-4F9D-989D-AD6D794A01A7}" type="sibTrans" cxnId="{616B0F48-221E-4593-BD38-822CC8C17A99}">
      <dgm:prSet/>
      <dgm:spPr/>
      <dgm:t>
        <a:bodyPr/>
        <a:lstStyle/>
        <a:p>
          <a:endParaRPr lang="en-US"/>
        </a:p>
      </dgm:t>
    </dgm:pt>
    <dgm:pt modelId="{3593B9FD-FA8C-4EF4-9281-757C6B33300A}">
      <dgm:prSet phldrT="[Text]"/>
      <dgm:spPr>
        <a:solidFill>
          <a:srgbClr val="00B050"/>
        </a:solidFill>
        <a:ln>
          <a:solidFill>
            <a:srgbClr val="00B050"/>
          </a:solidFill>
        </a:ln>
      </dgm:spPr>
      <dgm:t>
        <a:bodyPr/>
        <a:lstStyle/>
        <a:p>
          <a:r>
            <a:rPr lang="en-US" dirty="0"/>
            <a:t>DO</a:t>
          </a:r>
        </a:p>
      </dgm:t>
    </dgm:pt>
    <dgm:pt modelId="{00FADD22-A853-4676-B70F-ADBA46236428}" type="parTrans" cxnId="{30398CB4-533C-4774-A565-1CEE968D45B9}">
      <dgm:prSet/>
      <dgm:spPr/>
      <dgm:t>
        <a:bodyPr/>
        <a:lstStyle/>
        <a:p>
          <a:endParaRPr lang="en-US"/>
        </a:p>
      </dgm:t>
    </dgm:pt>
    <dgm:pt modelId="{15BC621D-8359-4F20-A17B-B435E957A450}" type="sibTrans" cxnId="{30398CB4-533C-4774-A565-1CEE968D45B9}">
      <dgm:prSet/>
      <dgm:spPr/>
      <dgm:t>
        <a:bodyPr/>
        <a:lstStyle/>
        <a:p>
          <a:endParaRPr lang="en-US"/>
        </a:p>
      </dgm:t>
    </dgm:pt>
    <dgm:pt modelId="{CE52F95C-9847-4BC0-B0F8-FEB666150F9C}">
      <dgm:prSet phldrT="[Text]" custT="1"/>
      <dgm:spPr/>
      <dgm:t>
        <a:bodyPr/>
        <a:lstStyle/>
        <a:p>
          <a:pPr algn="l"/>
          <a:r>
            <a:rPr lang="en-US" sz="3600" b="1" i="0" dirty="0"/>
            <a:t>ALLOW</a:t>
          </a:r>
          <a:r>
            <a:rPr lang="en-US" sz="3600" b="0" i="0" dirty="0"/>
            <a:t> user time to explore and learn the system</a:t>
          </a:r>
        </a:p>
      </dgm:t>
    </dgm:pt>
    <dgm:pt modelId="{1D2D2865-CA00-427D-B4BC-D586F512738D}" type="parTrans" cxnId="{66304945-B209-437D-B432-A404315425E1}">
      <dgm:prSet/>
      <dgm:spPr/>
      <dgm:t>
        <a:bodyPr/>
        <a:lstStyle/>
        <a:p>
          <a:endParaRPr lang="en-US"/>
        </a:p>
      </dgm:t>
    </dgm:pt>
    <dgm:pt modelId="{B05B6B6D-8011-4B51-8075-EDF93507E551}" type="sibTrans" cxnId="{66304945-B209-437D-B432-A404315425E1}">
      <dgm:prSet/>
      <dgm:spPr/>
      <dgm:t>
        <a:bodyPr/>
        <a:lstStyle/>
        <a:p>
          <a:endParaRPr lang="en-US"/>
        </a:p>
      </dgm:t>
    </dgm:pt>
    <dgm:pt modelId="{84B35AF9-9D5D-4D84-8160-F2756D1B5B79}">
      <dgm:prSet phldrT="[Text]" custT="1"/>
      <dgm:spPr/>
      <dgm:t>
        <a:bodyPr/>
        <a:lstStyle/>
        <a:p>
          <a:pPr algn="l"/>
          <a:r>
            <a:rPr lang="en-US" sz="4000" dirty="0"/>
            <a:t>Stop all ‘babbling’ (exploring, button pressing)</a:t>
          </a:r>
          <a:endParaRPr lang="en-US" sz="4800" dirty="0"/>
        </a:p>
      </dgm:t>
    </dgm:pt>
    <dgm:pt modelId="{9153A3B3-09D2-4FB8-A1A9-084F1491766C}" type="parTrans" cxnId="{910125E8-E539-43C0-ACDC-4F11FF8FBF92}">
      <dgm:prSet/>
      <dgm:spPr/>
      <dgm:t>
        <a:bodyPr/>
        <a:lstStyle/>
        <a:p>
          <a:endParaRPr lang="en-US"/>
        </a:p>
      </dgm:t>
    </dgm:pt>
    <dgm:pt modelId="{D3F7EFEA-05BD-4169-BB0F-4192EAF219F3}" type="sibTrans" cxnId="{910125E8-E539-43C0-ACDC-4F11FF8FBF92}">
      <dgm:prSet/>
      <dgm:spPr/>
      <dgm:t>
        <a:bodyPr/>
        <a:lstStyle/>
        <a:p>
          <a:endParaRPr lang="en-US"/>
        </a:p>
      </dgm:t>
    </dgm:pt>
    <dgm:pt modelId="{F371A518-F36E-44F2-86BF-D16FC6C715D7}" type="pres">
      <dgm:prSet presAssocID="{E91F5A2F-F581-447A-B39C-9B43AD138FCA}" presName="Name0" presStyleCnt="0">
        <dgm:presLayoutVars>
          <dgm:dir/>
          <dgm:animLvl val="lvl"/>
          <dgm:resizeHandles/>
        </dgm:presLayoutVars>
      </dgm:prSet>
      <dgm:spPr/>
    </dgm:pt>
    <dgm:pt modelId="{9E61114E-62AD-4698-98D1-7459FB1C0363}" type="pres">
      <dgm:prSet presAssocID="{9EBB3851-3B3D-4FDF-B431-8D30F4E3DA4B}" presName="linNode" presStyleCnt="0"/>
      <dgm:spPr/>
    </dgm:pt>
    <dgm:pt modelId="{655A1F92-C9D0-45B3-840C-D829E2834BF7}" type="pres">
      <dgm:prSet presAssocID="{9EBB3851-3B3D-4FDF-B431-8D30F4E3DA4B}" presName="parentShp" presStyleLbl="node1" presStyleIdx="0" presStyleCnt="2">
        <dgm:presLayoutVars>
          <dgm:bulletEnabled val="1"/>
        </dgm:presLayoutVars>
      </dgm:prSet>
      <dgm:spPr/>
    </dgm:pt>
    <dgm:pt modelId="{A42888EE-12A6-4B5B-9203-2E1D1948D839}" type="pres">
      <dgm:prSet presAssocID="{9EBB3851-3B3D-4FDF-B431-8D30F4E3DA4B}" presName="childShp" presStyleLbl="bgAccFollowNode1" presStyleIdx="0" presStyleCnt="2" custScaleX="177314" custScaleY="84688" custLinFactNeighborX="133" custLinFactNeighborY="-152">
        <dgm:presLayoutVars>
          <dgm:bulletEnabled val="1"/>
        </dgm:presLayoutVars>
      </dgm:prSet>
      <dgm:spPr/>
    </dgm:pt>
    <dgm:pt modelId="{A6DAAEE8-CDE8-4DF6-9256-40E44742A621}" type="pres">
      <dgm:prSet presAssocID="{3B03BB11-0697-4F9D-989D-AD6D794A01A7}" presName="spacing" presStyleCnt="0"/>
      <dgm:spPr/>
    </dgm:pt>
    <dgm:pt modelId="{CA66B38B-7FDA-48DB-8B01-5264B80F50BF}" type="pres">
      <dgm:prSet presAssocID="{3593B9FD-FA8C-4EF4-9281-757C6B33300A}" presName="linNode" presStyleCnt="0"/>
      <dgm:spPr/>
    </dgm:pt>
    <dgm:pt modelId="{994456CE-D1C4-4C7D-B60D-B8923F3B73F4}" type="pres">
      <dgm:prSet presAssocID="{3593B9FD-FA8C-4EF4-9281-757C6B33300A}" presName="parentShp" presStyleLbl="node1" presStyleIdx="1" presStyleCnt="2">
        <dgm:presLayoutVars>
          <dgm:bulletEnabled val="1"/>
        </dgm:presLayoutVars>
      </dgm:prSet>
      <dgm:spPr/>
    </dgm:pt>
    <dgm:pt modelId="{745E3FE5-3DCC-42E3-ACF7-14C4A9F23AFD}" type="pres">
      <dgm:prSet presAssocID="{3593B9FD-FA8C-4EF4-9281-757C6B33300A}" presName="childShp" presStyleLbl="bgAccFollowNode1" presStyleIdx="1" presStyleCnt="2" custScaleX="167425" custScaleY="74735" custLinFactNeighborX="-141" custLinFactNeighborY="2887">
        <dgm:presLayoutVars>
          <dgm:bulletEnabled val="1"/>
        </dgm:presLayoutVars>
      </dgm:prSet>
      <dgm:spPr/>
    </dgm:pt>
  </dgm:ptLst>
  <dgm:cxnLst>
    <dgm:cxn modelId="{DC426E1B-9265-4722-8442-D80D9B6FBE06}" type="presOf" srcId="{84B35AF9-9D5D-4D84-8160-F2756D1B5B79}" destId="{A42888EE-12A6-4B5B-9203-2E1D1948D839}" srcOrd="0" destOrd="0" presId="urn:microsoft.com/office/officeart/2005/8/layout/vList6"/>
    <dgm:cxn modelId="{66304945-B209-437D-B432-A404315425E1}" srcId="{3593B9FD-FA8C-4EF4-9281-757C6B33300A}" destId="{CE52F95C-9847-4BC0-B0F8-FEB666150F9C}" srcOrd="0" destOrd="0" parTransId="{1D2D2865-CA00-427D-B4BC-D586F512738D}" sibTransId="{B05B6B6D-8011-4B51-8075-EDF93507E551}"/>
    <dgm:cxn modelId="{616B0F48-221E-4593-BD38-822CC8C17A99}" srcId="{E91F5A2F-F581-447A-B39C-9B43AD138FCA}" destId="{9EBB3851-3B3D-4FDF-B431-8D30F4E3DA4B}" srcOrd="0" destOrd="0" parTransId="{7C468B28-B8E9-461D-BB73-2EF24B12FD8B}" sibTransId="{3B03BB11-0697-4F9D-989D-AD6D794A01A7}"/>
    <dgm:cxn modelId="{87CF866E-9C5F-4C04-B37B-D43C1BC83E19}" type="presOf" srcId="{E91F5A2F-F581-447A-B39C-9B43AD138FCA}" destId="{F371A518-F36E-44F2-86BF-D16FC6C715D7}" srcOrd="0" destOrd="0" presId="urn:microsoft.com/office/officeart/2005/8/layout/vList6"/>
    <dgm:cxn modelId="{B2703954-8957-4973-9EFD-B38E6342A585}" type="presOf" srcId="{CE52F95C-9847-4BC0-B0F8-FEB666150F9C}" destId="{745E3FE5-3DCC-42E3-ACF7-14C4A9F23AFD}" srcOrd="0" destOrd="0" presId="urn:microsoft.com/office/officeart/2005/8/layout/vList6"/>
    <dgm:cxn modelId="{B2F091A5-0BAE-4F81-94FD-0770787AB8C3}" type="presOf" srcId="{9EBB3851-3B3D-4FDF-B431-8D30F4E3DA4B}" destId="{655A1F92-C9D0-45B3-840C-D829E2834BF7}" srcOrd="0" destOrd="0" presId="urn:microsoft.com/office/officeart/2005/8/layout/vList6"/>
    <dgm:cxn modelId="{30398CB4-533C-4774-A565-1CEE968D45B9}" srcId="{E91F5A2F-F581-447A-B39C-9B43AD138FCA}" destId="{3593B9FD-FA8C-4EF4-9281-757C6B33300A}" srcOrd="1" destOrd="0" parTransId="{00FADD22-A853-4676-B70F-ADBA46236428}" sibTransId="{15BC621D-8359-4F20-A17B-B435E957A450}"/>
    <dgm:cxn modelId="{54A423B7-3B32-4816-909F-EB56B8ED7E2F}" type="presOf" srcId="{3593B9FD-FA8C-4EF4-9281-757C6B33300A}" destId="{994456CE-D1C4-4C7D-B60D-B8923F3B73F4}" srcOrd="0" destOrd="0" presId="urn:microsoft.com/office/officeart/2005/8/layout/vList6"/>
    <dgm:cxn modelId="{910125E8-E539-43C0-ACDC-4F11FF8FBF92}" srcId="{9EBB3851-3B3D-4FDF-B431-8D30F4E3DA4B}" destId="{84B35AF9-9D5D-4D84-8160-F2756D1B5B79}" srcOrd="0" destOrd="0" parTransId="{9153A3B3-09D2-4FB8-A1A9-084F1491766C}" sibTransId="{D3F7EFEA-05BD-4169-BB0F-4192EAF219F3}"/>
    <dgm:cxn modelId="{803020EC-11B8-492F-A7B5-A8435FF23CD7}" type="presParOf" srcId="{F371A518-F36E-44F2-86BF-D16FC6C715D7}" destId="{9E61114E-62AD-4698-98D1-7459FB1C0363}" srcOrd="0" destOrd="0" presId="urn:microsoft.com/office/officeart/2005/8/layout/vList6"/>
    <dgm:cxn modelId="{19B51113-957F-45C4-BF1E-1FE7898CF5CD}" type="presParOf" srcId="{9E61114E-62AD-4698-98D1-7459FB1C0363}" destId="{655A1F92-C9D0-45B3-840C-D829E2834BF7}" srcOrd="0" destOrd="0" presId="urn:microsoft.com/office/officeart/2005/8/layout/vList6"/>
    <dgm:cxn modelId="{B880153B-D218-4909-80F4-06BBFEF9F8F4}" type="presParOf" srcId="{9E61114E-62AD-4698-98D1-7459FB1C0363}" destId="{A42888EE-12A6-4B5B-9203-2E1D1948D839}" srcOrd="1" destOrd="0" presId="urn:microsoft.com/office/officeart/2005/8/layout/vList6"/>
    <dgm:cxn modelId="{15147AA3-ADF7-4A98-8FD4-C408BEE076B4}" type="presParOf" srcId="{F371A518-F36E-44F2-86BF-D16FC6C715D7}" destId="{A6DAAEE8-CDE8-4DF6-9256-40E44742A621}" srcOrd="1" destOrd="0" presId="urn:microsoft.com/office/officeart/2005/8/layout/vList6"/>
    <dgm:cxn modelId="{ABCA6C33-03BC-43D6-9A21-ECBA86FC3DC5}" type="presParOf" srcId="{F371A518-F36E-44F2-86BF-D16FC6C715D7}" destId="{CA66B38B-7FDA-48DB-8B01-5264B80F50BF}" srcOrd="2" destOrd="0" presId="urn:microsoft.com/office/officeart/2005/8/layout/vList6"/>
    <dgm:cxn modelId="{94535A8E-0A7C-4AD3-8ED8-EB1831F07DDF}" type="presParOf" srcId="{CA66B38B-7FDA-48DB-8B01-5264B80F50BF}" destId="{994456CE-D1C4-4C7D-B60D-B8923F3B73F4}" srcOrd="0" destOrd="0" presId="urn:microsoft.com/office/officeart/2005/8/layout/vList6"/>
    <dgm:cxn modelId="{9D8FD0CF-FBBA-411D-83C4-F35AEF3C0B04}" type="presParOf" srcId="{CA66B38B-7FDA-48DB-8B01-5264B80F50BF}" destId="{745E3FE5-3DCC-42E3-ACF7-14C4A9F23AFD}"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91F5A2F-F581-447A-B39C-9B43AD138FCA}"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9EBB3851-3B3D-4FDF-B431-8D30F4E3DA4B}">
      <dgm:prSet phldrT="[Text]"/>
      <dgm:spPr>
        <a:solidFill>
          <a:srgbClr val="FF0000"/>
        </a:solidFill>
        <a:ln>
          <a:solidFill>
            <a:srgbClr val="FF0000"/>
          </a:solidFill>
        </a:ln>
      </dgm:spPr>
      <dgm:t>
        <a:bodyPr/>
        <a:lstStyle/>
        <a:p>
          <a:r>
            <a:rPr lang="en-US" dirty="0">
              <a:solidFill>
                <a:schemeClr val="bg1"/>
              </a:solidFill>
            </a:rPr>
            <a:t>DON’T</a:t>
          </a:r>
        </a:p>
      </dgm:t>
    </dgm:pt>
    <dgm:pt modelId="{7C468B28-B8E9-461D-BB73-2EF24B12FD8B}" type="parTrans" cxnId="{616B0F48-221E-4593-BD38-822CC8C17A99}">
      <dgm:prSet/>
      <dgm:spPr/>
      <dgm:t>
        <a:bodyPr/>
        <a:lstStyle/>
        <a:p>
          <a:endParaRPr lang="en-US"/>
        </a:p>
      </dgm:t>
    </dgm:pt>
    <dgm:pt modelId="{3B03BB11-0697-4F9D-989D-AD6D794A01A7}" type="sibTrans" cxnId="{616B0F48-221E-4593-BD38-822CC8C17A99}">
      <dgm:prSet/>
      <dgm:spPr/>
      <dgm:t>
        <a:bodyPr/>
        <a:lstStyle/>
        <a:p>
          <a:endParaRPr lang="en-US"/>
        </a:p>
      </dgm:t>
    </dgm:pt>
    <dgm:pt modelId="{3593B9FD-FA8C-4EF4-9281-757C6B33300A}">
      <dgm:prSet phldrT="[Text]"/>
      <dgm:spPr>
        <a:solidFill>
          <a:srgbClr val="00B050"/>
        </a:solidFill>
        <a:ln>
          <a:solidFill>
            <a:srgbClr val="00B050"/>
          </a:solidFill>
        </a:ln>
      </dgm:spPr>
      <dgm:t>
        <a:bodyPr/>
        <a:lstStyle/>
        <a:p>
          <a:r>
            <a:rPr lang="en-US" dirty="0"/>
            <a:t>DO</a:t>
          </a:r>
        </a:p>
      </dgm:t>
    </dgm:pt>
    <dgm:pt modelId="{00FADD22-A853-4676-B70F-ADBA46236428}" type="parTrans" cxnId="{30398CB4-533C-4774-A565-1CEE968D45B9}">
      <dgm:prSet/>
      <dgm:spPr/>
      <dgm:t>
        <a:bodyPr/>
        <a:lstStyle/>
        <a:p>
          <a:endParaRPr lang="en-US"/>
        </a:p>
      </dgm:t>
    </dgm:pt>
    <dgm:pt modelId="{15BC621D-8359-4F20-A17B-B435E957A450}" type="sibTrans" cxnId="{30398CB4-533C-4774-A565-1CEE968D45B9}">
      <dgm:prSet/>
      <dgm:spPr/>
      <dgm:t>
        <a:bodyPr/>
        <a:lstStyle/>
        <a:p>
          <a:endParaRPr lang="en-US"/>
        </a:p>
      </dgm:t>
    </dgm:pt>
    <dgm:pt modelId="{CE52F95C-9847-4BC0-B0F8-FEB666150F9C}">
      <dgm:prSet phldrT="[Text]" custT="1"/>
      <dgm:spPr/>
      <dgm:t>
        <a:bodyPr/>
        <a:lstStyle/>
        <a:p>
          <a:pPr algn="l"/>
          <a:r>
            <a:rPr lang="en-US" sz="3600" b="1" i="1" dirty="0"/>
            <a:t>MAKE AAC available at all times!</a:t>
          </a:r>
        </a:p>
      </dgm:t>
    </dgm:pt>
    <dgm:pt modelId="{1D2D2865-CA00-427D-B4BC-D586F512738D}" type="parTrans" cxnId="{66304945-B209-437D-B432-A404315425E1}">
      <dgm:prSet/>
      <dgm:spPr/>
      <dgm:t>
        <a:bodyPr/>
        <a:lstStyle/>
        <a:p>
          <a:endParaRPr lang="en-US"/>
        </a:p>
      </dgm:t>
    </dgm:pt>
    <dgm:pt modelId="{B05B6B6D-8011-4B51-8075-EDF93507E551}" type="sibTrans" cxnId="{66304945-B209-437D-B432-A404315425E1}">
      <dgm:prSet/>
      <dgm:spPr/>
      <dgm:t>
        <a:bodyPr/>
        <a:lstStyle/>
        <a:p>
          <a:endParaRPr lang="en-US"/>
        </a:p>
      </dgm:t>
    </dgm:pt>
    <dgm:pt modelId="{84B35AF9-9D5D-4D84-8160-F2756D1B5B79}">
      <dgm:prSet phldrT="[Text]" custT="1"/>
      <dgm:spPr/>
      <dgm:t>
        <a:bodyPr/>
        <a:lstStyle/>
        <a:p>
          <a:pPr algn="l"/>
          <a:r>
            <a:rPr lang="en-US" sz="3200" dirty="0"/>
            <a:t>Remove the device</a:t>
          </a:r>
        </a:p>
      </dgm:t>
    </dgm:pt>
    <dgm:pt modelId="{9153A3B3-09D2-4FB8-A1A9-084F1491766C}" type="parTrans" cxnId="{910125E8-E539-43C0-ACDC-4F11FF8FBF92}">
      <dgm:prSet/>
      <dgm:spPr/>
      <dgm:t>
        <a:bodyPr/>
        <a:lstStyle/>
        <a:p>
          <a:endParaRPr lang="en-US"/>
        </a:p>
      </dgm:t>
    </dgm:pt>
    <dgm:pt modelId="{D3F7EFEA-05BD-4169-BB0F-4192EAF219F3}" type="sibTrans" cxnId="{910125E8-E539-43C0-ACDC-4F11FF8FBF92}">
      <dgm:prSet/>
      <dgm:spPr/>
      <dgm:t>
        <a:bodyPr/>
        <a:lstStyle/>
        <a:p>
          <a:endParaRPr lang="en-US"/>
        </a:p>
      </dgm:t>
    </dgm:pt>
    <dgm:pt modelId="{25163769-239D-414C-AE7C-1EF234E749FD}">
      <dgm:prSet phldrT="[Text]" custT="1"/>
      <dgm:spPr/>
      <dgm:t>
        <a:bodyPr/>
        <a:lstStyle/>
        <a:p>
          <a:pPr algn="l"/>
          <a:r>
            <a:rPr lang="en-US" sz="3200" dirty="0"/>
            <a:t> Keep the AAC system in their desk, cubby or backpack!</a:t>
          </a:r>
        </a:p>
      </dgm:t>
    </dgm:pt>
    <dgm:pt modelId="{EAB5FEFA-2040-4DA8-88D7-D5379EFFDFC4}" type="parTrans" cxnId="{DA238910-30E3-4053-B0DE-7A1DA789774A}">
      <dgm:prSet/>
      <dgm:spPr/>
      <dgm:t>
        <a:bodyPr/>
        <a:lstStyle/>
        <a:p>
          <a:endParaRPr lang="en-US"/>
        </a:p>
      </dgm:t>
    </dgm:pt>
    <dgm:pt modelId="{D1AA40A9-7388-405B-9070-6DDD34CEBBF6}" type="sibTrans" cxnId="{DA238910-30E3-4053-B0DE-7A1DA789774A}">
      <dgm:prSet/>
      <dgm:spPr/>
      <dgm:t>
        <a:bodyPr/>
        <a:lstStyle/>
        <a:p>
          <a:endParaRPr lang="en-US"/>
        </a:p>
      </dgm:t>
    </dgm:pt>
    <dgm:pt modelId="{F371A518-F36E-44F2-86BF-D16FC6C715D7}" type="pres">
      <dgm:prSet presAssocID="{E91F5A2F-F581-447A-B39C-9B43AD138FCA}" presName="Name0" presStyleCnt="0">
        <dgm:presLayoutVars>
          <dgm:dir/>
          <dgm:animLvl val="lvl"/>
          <dgm:resizeHandles/>
        </dgm:presLayoutVars>
      </dgm:prSet>
      <dgm:spPr/>
    </dgm:pt>
    <dgm:pt modelId="{9E61114E-62AD-4698-98D1-7459FB1C0363}" type="pres">
      <dgm:prSet presAssocID="{9EBB3851-3B3D-4FDF-B431-8D30F4E3DA4B}" presName="linNode" presStyleCnt="0"/>
      <dgm:spPr/>
    </dgm:pt>
    <dgm:pt modelId="{655A1F92-C9D0-45B3-840C-D829E2834BF7}" type="pres">
      <dgm:prSet presAssocID="{9EBB3851-3B3D-4FDF-B431-8D30F4E3DA4B}" presName="parentShp" presStyleLbl="node1" presStyleIdx="0" presStyleCnt="2">
        <dgm:presLayoutVars>
          <dgm:bulletEnabled val="1"/>
        </dgm:presLayoutVars>
      </dgm:prSet>
      <dgm:spPr/>
    </dgm:pt>
    <dgm:pt modelId="{A42888EE-12A6-4B5B-9203-2E1D1948D839}" type="pres">
      <dgm:prSet presAssocID="{9EBB3851-3B3D-4FDF-B431-8D30F4E3DA4B}" presName="childShp" presStyleLbl="bgAccFollowNode1" presStyleIdx="0" presStyleCnt="2" custScaleX="177314" custScaleY="100058" custLinFactNeighborX="133" custLinFactNeighborY="-152">
        <dgm:presLayoutVars>
          <dgm:bulletEnabled val="1"/>
        </dgm:presLayoutVars>
      </dgm:prSet>
      <dgm:spPr/>
    </dgm:pt>
    <dgm:pt modelId="{A6DAAEE8-CDE8-4DF6-9256-40E44742A621}" type="pres">
      <dgm:prSet presAssocID="{3B03BB11-0697-4F9D-989D-AD6D794A01A7}" presName="spacing" presStyleCnt="0"/>
      <dgm:spPr/>
    </dgm:pt>
    <dgm:pt modelId="{CA66B38B-7FDA-48DB-8B01-5264B80F50BF}" type="pres">
      <dgm:prSet presAssocID="{3593B9FD-FA8C-4EF4-9281-757C6B33300A}" presName="linNode" presStyleCnt="0"/>
      <dgm:spPr/>
    </dgm:pt>
    <dgm:pt modelId="{994456CE-D1C4-4C7D-B60D-B8923F3B73F4}" type="pres">
      <dgm:prSet presAssocID="{3593B9FD-FA8C-4EF4-9281-757C6B33300A}" presName="parentShp" presStyleLbl="node1" presStyleIdx="1" presStyleCnt="2">
        <dgm:presLayoutVars>
          <dgm:bulletEnabled val="1"/>
        </dgm:presLayoutVars>
      </dgm:prSet>
      <dgm:spPr/>
    </dgm:pt>
    <dgm:pt modelId="{745E3FE5-3DCC-42E3-ACF7-14C4A9F23AFD}" type="pres">
      <dgm:prSet presAssocID="{3593B9FD-FA8C-4EF4-9281-757C6B33300A}" presName="childShp" presStyleLbl="bgAccFollowNode1" presStyleIdx="1" presStyleCnt="2" custScaleX="167425" custScaleY="52377" custLinFactNeighborX="-141" custLinFactNeighborY="2887">
        <dgm:presLayoutVars>
          <dgm:bulletEnabled val="1"/>
        </dgm:presLayoutVars>
      </dgm:prSet>
      <dgm:spPr/>
    </dgm:pt>
  </dgm:ptLst>
  <dgm:cxnLst>
    <dgm:cxn modelId="{DA238910-30E3-4053-B0DE-7A1DA789774A}" srcId="{9EBB3851-3B3D-4FDF-B431-8D30F4E3DA4B}" destId="{25163769-239D-414C-AE7C-1EF234E749FD}" srcOrd="1" destOrd="0" parTransId="{EAB5FEFA-2040-4DA8-88D7-D5379EFFDFC4}" sibTransId="{D1AA40A9-7388-405B-9070-6DDD34CEBBF6}"/>
    <dgm:cxn modelId="{9442DF2C-0A15-4535-82E5-24E95AECCFA5}" type="presOf" srcId="{25163769-239D-414C-AE7C-1EF234E749FD}" destId="{A42888EE-12A6-4B5B-9203-2E1D1948D839}" srcOrd="0" destOrd="1" presId="urn:microsoft.com/office/officeart/2005/8/layout/vList6"/>
    <dgm:cxn modelId="{FEDD5A3D-6CF3-4BBF-9C76-3BC59E489BC5}" type="presOf" srcId="{9EBB3851-3B3D-4FDF-B431-8D30F4E3DA4B}" destId="{655A1F92-C9D0-45B3-840C-D829E2834BF7}" srcOrd="0" destOrd="0" presId="urn:microsoft.com/office/officeart/2005/8/layout/vList6"/>
    <dgm:cxn modelId="{66304945-B209-437D-B432-A404315425E1}" srcId="{3593B9FD-FA8C-4EF4-9281-757C6B33300A}" destId="{CE52F95C-9847-4BC0-B0F8-FEB666150F9C}" srcOrd="0" destOrd="0" parTransId="{1D2D2865-CA00-427D-B4BC-D586F512738D}" sibTransId="{B05B6B6D-8011-4B51-8075-EDF93507E551}"/>
    <dgm:cxn modelId="{616B0F48-221E-4593-BD38-822CC8C17A99}" srcId="{E91F5A2F-F581-447A-B39C-9B43AD138FCA}" destId="{9EBB3851-3B3D-4FDF-B431-8D30F4E3DA4B}" srcOrd="0" destOrd="0" parTransId="{7C468B28-B8E9-461D-BB73-2EF24B12FD8B}" sibTransId="{3B03BB11-0697-4F9D-989D-AD6D794A01A7}"/>
    <dgm:cxn modelId="{4E13DA70-B3A6-41BF-9D3A-C8B06A9F4E44}" type="presOf" srcId="{E91F5A2F-F581-447A-B39C-9B43AD138FCA}" destId="{F371A518-F36E-44F2-86BF-D16FC6C715D7}" srcOrd="0" destOrd="0" presId="urn:microsoft.com/office/officeart/2005/8/layout/vList6"/>
    <dgm:cxn modelId="{603BE777-84D7-4428-B692-7C906EA406B6}" type="presOf" srcId="{84B35AF9-9D5D-4D84-8160-F2756D1B5B79}" destId="{A42888EE-12A6-4B5B-9203-2E1D1948D839}" srcOrd="0" destOrd="0" presId="urn:microsoft.com/office/officeart/2005/8/layout/vList6"/>
    <dgm:cxn modelId="{30398CB4-533C-4774-A565-1CEE968D45B9}" srcId="{E91F5A2F-F581-447A-B39C-9B43AD138FCA}" destId="{3593B9FD-FA8C-4EF4-9281-757C6B33300A}" srcOrd="1" destOrd="0" parTransId="{00FADD22-A853-4676-B70F-ADBA46236428}" sibTransId="{15BC621D-8359-4F20-A17B-B435E957A450}"/>
    <dgm:cxn modelId="{7518D2C8-4761-449E-BB1F-2183AC6C96B3}" type="presOf" srcId="{CE52F95C-9847-4BC0-B0F8-FEB666150F9C}" destId="{745E3FE5-3DCC-42E3-ACF7-14C4A9F23AFD}" srcOrd="0" destOrd="0" presId="urn:microsoft.com/office/officeart/2005/8/layout/vList6"/>
    <dgm:cxn modelId="{910125E8-E539-43C0-ACDC-4F11FF8FBF92}" srcId="{9EBB3851-3B3D-4FDF-B431-8D30F4E3DA4B}" destId="{84B35AF9-9D5D-4D84-8160-F2756D1B5B79}" srcOrd="0" destOrd="0" parTransId="{9153A3B3-09D2-4FB8-A1A9-084F1491766C}" sibTransId="{D3F7EFEA-05BD-4169-BB0F-4192EAF219F3}"/>
    <dgm:cxn modelId="{1C7252ED-C014-444D-BCF4-02245E99BCFA}" type="presOf" srcId="{3593B9FD-FA8C-4EF4-9281-757C6B33300A}" destId="{994456CE-D1C4-4C7D-B60D-B8923F3B73F4}" srcOrd="0" destOrd="0" presId="urn:microsoft.com/office/officeart/2005/8/layout/vList6"/>
    <dgm:cxn modelId="{810F8A24-19A2-4575-AB45-5D37EB4021B8}" type="presParOf" srcId="{F371A518-F36E-44F2-86BF-D16FC6C715D7}" destId="{9E61114E-62AD-4698-98D1-7459FB1C0363}" srcOrd="0" destOrd="0" presId="urn:microsoft.com/office/officeart/2005/8/layout/vList6"/>
    <dgm:cxn modelId="{E4A7BCEC-FFB6-41B4-925B-50AECF0022A8}" type="presParOf" srcId="{9E61114E-62AD-4698-98D1-7459FB1C0363}" destId="{655A1F92-C9D0-45B3-840C-D829E2834BF7}" srcOrd="0" destOrd="0" presId="urn:microsoft.com/office/officeart/2005/8/layout/vList6"/>
    <dgm:cxn modelId="{F60879A4-668B-4BAC-911F-8224309337B5}" type="presParOf" srcId="{9E61114E-62AD-4698-98D1-7459FB1C0363}" destId="{A42888EE-12A6-4B5B-9203-2E1D1948D839}" srcOrd="1" destOrd="0" presId="urn:microsoft.com/office/officeart/2005/8/layout/vList6"/>
    <dgm:cxn modelId="{FCD16202-A3D2-42A7-941A-6CABA5FC8036}" type="presParOf" srcId="{F371A518-F36E-44F2-86BF-D16FC6C715D7}" destId="{A6DAAEE8-CDE8-4DF6-9256-40E44742A621}" srcOrd="1" destOrd="0" presId="urn:microsoft.com/office/officeart/2005/8/layout/vList6"/>
    <dgm:cxn modelId="{CC775C72-D405-42D9-83E3-C1E18919EA90}" type="presParOf" srcId="{F371A518-F36E-44F2-86BF-D16FC6C715D7}" destId="{CA66B38B-7FDA-48DB-8B01-5264B80F50BF}" srcOrd="2" destOrd="0" presId="urn:microsoft.com/office/officeart/2005/8/layout/vList6"/>
    <dgm:cxn modelId="{21EBAFCA-67F0-4BB6-BF72-8745D53508C2}" type="presParOf" srcId="{CA66B38B-7FDA-48DB-8B01-5264B80F50BF}" destId="{994456CE-D1C4-4C7D-B60D-B8923F3B73F4}" srcOrd="0" destOrd="0" presId="urn:microsoft.com/office/officeart/2005/8/layout/vList6"/>
    <dgm:cxn modelId="{842C8325-0FAF-4677-8E92-CA5A4E36FED1}" type="presParOf" srcId="{CA66B38B-7FDA-48DB-8B01-5264B80F50BF}" destId="{745E3FE5-3DCC-42E3-ACF7-14C4A9F23AFD}"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91F5A2F-F581-447A-B39C-9B43AD138FCA}"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9EBB3851-3B3D-4FDF-B431-8D30F4E3DA4B}">
      <dgm:prSet phldrT="[Text]"/>
      <dgm:spPr>
        <a:solidFill>
          <a:srgbClr val="FF0000"/>
        </a:solidFill>
        <a:ln>
          <a:solidFill>
            <a:srgbClr val="FF0000"/>
          </a:solidFill>
        </a:ln>
      </dgm:spPr>
      <dgm:t>
        <a:bodyPr/>
        <a:lstStyle/>
        <a:p>
          <a:r>
            <a:rPr lang="en-US" dirty="0">
              <a:solidFill>
                <a:schemeClr val="bg1"/>
              </a:solidFill>
            </a:rPr>
            <a:t>DON’T</a:t>
          </a:r>
        </a:p>
      </dgm:t>
    </dgm:pt>
    <dgm:pt modelId="{7C468B28-B8E9-461D-BB73-2EF24B12FD8B}" type="parTrans" cxnId="{616B0F48-221E-4593-BD38-822CC8C17A99}">
      <dgm:prSet/>
      <dgm:spPr/>
      <dgm:t>
        <a:bodyPr/>
        <a:lstStyle/>
        <a:p>
          <a:endParaRPr lang="en-US"/>
        </a:p>
      </dgm:t>
    </dgm:pt>
    <dgm:pt modelId="{3B03BB11-0697-4F9D-989D-AD6D794A01A7}" type="sibTrans" cxnId="{616B0F48-221E-4593-BD38-822CC8C17A99}">
      <dgm:prSet/>
      <dgm:spPr/>
      <dgm:t>
        <a:bodyPr/>
        <a:lstStyle/>
        <a:p>
          <a:endParaRPr lang="en-US"/>
        </a:p>
      </dgm:t>
    </dgm:pt>
    <dgm:pt modelId="{3593B9FD-FA8C-4EF4-9281-757C6B33300A}">
      <dgm:prSet phldrT="[Text]"/>
      <dgm:spPr>
        <a:solidFill>
          <a:srgbClr val="00B050"/>
        </a:solidFill>
        <a:ln>
          <a:solidFill>
            <a:srgbClr val="00B050"/>
          </a:solidFill>
        </a:ln>
      </dgm:spPr>
      <dgm:t>
        <a:bodyPr/>
        <a:lstStyle/>
        <a:p>
          <a:r>
            <a:rPr lang="en-US" dirty="0"/>
            <a:t>DO</a:t>
          </a:r>
        </a:p>
      </dgm:t>
    </dgm:pt>
    <dgm:pt modelId="{00FADD22-A853-4676-B70F-ADBA46236428}" type="parTrans" cxnId="{30398CB4-533C-4774-A565-1CEE968D45B9}">
      <dgm:prSet/>
      <dgm:spPr/>
      <dgm:t>
        <a:bodyPr/>
        <a:lstStyle/>
        <a:p>
          <a:endParaRPr lang="en-US"/>
        </a:p>
      </dgm:t>
    </dgm:pt>
    <dgm:pt modelId="{15BC621D-8359-4F20-A17B-B435E957A450}" type="sibTrans" cxnId="{30398CB4-533C-4774-A565-1CEE968D45B9}">
      <dgm:prSet/>
      <dgm:spPr/>
      <dgm:t>
        <a:bodyPr/>
        <a:lstStyle/>
        <a:p>
          <a:endParaRPr lang="en-US"/>
        </a:p>
      </dgm:t>
    </dgm:pt>
    <dgm:pt modelId="{72A54BBC-4D23-48A7-9BD9-C037D5A743CA}">
      <dgm:prSet phldrT="[Text]" custT="1"/>
      <dgm:spPr/>
      <dgm:t>
        <a:bodyPr/>
        <a:lstStyle/>
        <a:p>
          <a:pPr algn="ctr"/>
          <a:r>
            <a:rPr lang="en-US" sz="4400" dirty="0"/>
            <a:t>DO</a:t>
          </a:r>
          <a:r>
            <a:rPr lang="en-US" sz="4400" baseline="0" dirty="0"/>
            <a:t> ALL THE TALKING!!</a:t>
          </a:r>
          <a:endParaRPr lang="en-US" sz="4400" dirty="0"/>
        </a:p>
      </dgm:t>
    </dgm:pt>
    <dgm:pt modelId="{9824DF5A-E8A5-42E9-A114-5A44F0A84242}" type="parTrans" cxnId="{BDD826AE-4CF9-4444-95D0-18B206751ACD}">
      <dgm:prSet/>
      <dgm:spPr/>
      <dgm:t>
        <a:bodyPr/>
        <a:lstStyle/>
        <a:p>
          <a:endParaRPr lang="en-US"/>
        </a:p>
      </dgm:t>
    </dgm:pt>
    <dgm:pt modelId="{D0012B53-B43C-4E53-9B23-50AD7C1BCA60}" type="sibTrans" cxnId="{BDD826AE-4CF9-4444-95D0-18B206751ACD}">
      <dgm:prSet/>
      <dgm:spPr/>
      <dgm:t>
        <a:bodyPr/>
        <a:lstStyle/>
        <a:p>
          <a:endParaRPr lang="en-US"/>
        </a:p>
      </dgm:t>
    </dgm:pt>
    <dgm:pt modelId="{CE52F95C-9847-4BC0-B0F8-FEB666150F9C}">
      <dgm:prSet phldrT="[Text]" custT="1"/>
      <dgm:spPr/>
      <dgm:t>
        <a:bodyPr/>
        <a:lstStyle/>
        <a:p>
          <a:pPr algn="l"/>
          <a:r>
            <a:rPr lang="en-US" sz="4800" b="0" i="0" dirty="0"/>
            <a:t>PRESUME COMPETENCE!!</a:t>
          </a:r>
        </a:p>
      </dgm:t>
    </dgm:pt>
    <dgm:pt modelId="{1D2D2865-CA00-427D-B4BC-D586F512738D}" type="parTrans" cxnId="{66304945-B209-437D-B432-A404315425E1}">
      <dgm:prSet/>
      <dgm:spPr/>
      <dgm:t>
        <a:bodyPr/>
        <a:lstStyle/>
        <a:p>
          <a:endParaRPr lang="en-US"/>
        </a:p>
      </dgm:t>
    </dgm:pt>
    <dgm:pt modelId="{B05B6B6D-8011-4B51-8075-EDF93507E551}" type="sibTrans" cxnId="{66304945-B209-437D-B432-A404315425E1}">
      <dgm:prSet/>
      <dgm:spPr/>
      <dgm:t>
        <a:bodyPr/>
        <a:lstStyle/>
        <a:p>
          <a:endParaRPr lang="en-US"/>
        </a:p>
      </dgm:t>
    </dgm:pt>
    <dgm:pt modelId="{F371A518-F36E-44F2-86BF-D16FC6C715D7}" type="pres">
      <dgm:prSet presAssocID="{E91F5A2F-F581-447A-B39C-9B43AD138FCA}" presName="Name0" presStyleCnt="0">
        <dgm:presLayoutVars>
          <dgm:dir/>
          <dgm:animLvl val="lvl"/>
          <dgm:resizeHandles/>
        </dgm:presLayoutVars>
      </dgm:prSet>
      <dgm:spPr/>
    </dgm:pt>
    <dgm:pt modelId="{9E61114E-62AD-4698-98D1-7459FB1C0363}" type="pres">
      <dgm:prSet presAssocID="{9EBB3851-3B3D-4FDF-B431-8D30F4E3DA4B}" presName="linNode" presStyleCnt="0"/>
      <dgm:spPr/>
    </dgm:pt>
    <dgm:pt modelId="{655A1F92-C9D0-45B3-840C-D829E2834BF7}" type="pres">
      <dgm:prSet presAssocID="{9EBB3851-3B3D-4FDF-B431-8D30F4E3DA4B}" presName="parentShp" presStyleLbl="node1" presStyleIdx="0" presStyleCnt="2">
        <dgm:presLayoutVars>
          <dgm:bulletEnabled val="1"/>
        </dgm:presLayoutVars>
      </dgm:prSet>
      <dgm:spPr/>
    </dgm:pt>
    <dgm:pt modelId="{A42888EE-12A6-4B5B-9203-2E1D1948D839}" type="pres">
      <dgm:prSet presAssocID="{9EBB3851-3B3D-4FDF-B431-8D30F4E3DA4B}" presName="childShp" presStyleLbl="bgAccFollowNode1" presStyleIdx="0" presStyleCnt="2" custScaleX="177314" custScaleY="77438" custLinFactNeighborX="133" custLinFactNeighborY="527">
        <dgm:presLayoutVars>
          <dgm:bulletEnabled val="1"/>
        </dgm:presLayoutVars>
      </dgm:prSet>
      <dgm:spPr/>
    </dgm:pt>
    <dgm:pt modelId="{A6DAAEE8-CDE8-4DF6-9256-40E44742A621}" type="pres">
      <dgm:prSet presAssocID="{3B03BB11-0697-4F9D-989D-AD6D794A01A7}" presName="spacing" presStyleCnt="0"/>
      <dgm:spPr/>
    </dgm:pt>
    <dgm:pt modelId="{CA66B38B-7FDA-48DB-8B01-5264B80F50BF}" type="pres">
      <dgm:prSet presAssocID="{3593B9FD-FA8C-4EF4-9281-757C6B33300A}" presName="linNode" presStyleCnt="0"/>
      <dgm:spPr/>
    </dgm:pt>
    <dgm:pt modelId="{994456CE-D1C4-4C7D-B60D-B8923F3B73F4}" type="pres">
      <dgm:prSet presAssocID="{3593B9FD-FA8C-4EF4-9281-757C6B33300A}" presName="parentShp" presStyleLbl="node1" presStyleIdx="1" presStyleCnt="2">
        <dgm:presLayoutVars>
          <dgm:bulletEnabled val="1"/>
        </dgm:presLayoutVars>
      </dgm:prSet>
      <dgm:spPr/>
    </dgm:pt>
    <dgm:pt modelId="{745E3FE5-3DCC-42E3-ACF7-14C4A9F23AFD}" type="pres">
      <dgm:prSet presAssocID="{3593B9FD-FA8C-4EF4-9281-757C6B33300A}" presName="childShp" presStyleLbl="bgAccFollowNode1" presStyleIdx="1" presStyleCnt="2" custScaleX="167425" custScaleY="80110" custLinFactNeighborX="-141" custLinFactNeighborY="7345">
        <dgm:presLayoutVars>
          <dgm:bulletEnabled val="1"/>
        </dgm:presLayoutVars>
      </dgm:prSet>
      <dgm:spPr/>
    </dgm:pt>
  </dgm:ptLst>
  <dgm:cxnLst>
    <dgm:cxn modelId="{DD962D20-F654-4D2B-9358-342A79E2C6B8}" type="presOf" srcId="{9EBB3851-3B3D-4FDF-B431-8D30F4E3DA4B}" destId="{655A1F92-C9D0-45B3-840C-D829E2834BF7}" srcOrd="0" destOrd="0" presId="urn:microsoft.com/office/officeart/2005/8/layout/vList6"/>
    <dgm:cxn modelId="{4734E737-2770-48EC-B149-0B638F2C822F}" type="presOf" srcId="{3593B9FD-FA8C-4EF4-9281-757C6B33300A}" destId="{994456CE-D1C4-4C7D-B60D-B8923F3B73F4}" srcOrd="0" destOrd="0" presId="urn:microsoft.com/office/officeart/2005/8/layout/vList6"/>
    <dgm:cxn modelId="{A09D585F-65BE-453A-BDD8-2FB7A2AC44F0}" type="presOf" srcId="{72A54BBC-4D23-48A7-9BD9-C037D5A743CA}" destId="{A42888EE-12A6-4B5B-9203-2E1D1948D839}" srcOrd="0" destOrd="0" presId="urn:microsoft.com/office/officeart/2005/8/layout/vList6"/>
    <dgm:cxn modelId="{66304945-B209-437D-B432-A404315425E1}" srcId="{3593B9FD-FA8C-4EF4-9281-757C6B33300A}" destId="{CE52F95C-9847-4BC0-B0F8-FEB666150F9C}" srcOrd="0" destOrd="0" parTransId="{1D2D2865-CA00-427D-B4BC-D586F512738D}" sibTransId="{B05B6B6D-8011-4B51-8075-EDF93507E551}"/>
    <dgm:cxn modelId="{616B0F48-221E-4593-BD38-822CC8C17A99}" srcId="{E91F5A2F-F581-447A-B39C-9B43AD138FCA}" destId="{9EBB3851-3B3D-4FDF-B431-8D30F4E3DA4B}" srcOrd="0" destOrd="0" parTransId="{7C468B28-B8E9-461D-BB73-2EF24B12FD8B}" sibTransId="{3B03BB11-0697-4F9D-989D-AD6D794A01A7}"/>
    <dgm:cxn modelId="{1AF87EA0-64DA-4D14-AB33-24205BB32BE5}" type="presOf" srcId="{E91F5A2F-F581-447A-B39C-9B43AD138FCA}" destId="{F371A518-F36E-44F2-86BF-D16FC6C715D7}" srcOrd="0" destOrd="0" presId="urn:microsoft.com/office/officeart/2005/8/layout/vList6"/>
    <dgm:cxn modelId="{BDD826AE-4CF9-4444-95D0-18B206751ACD}" srcId="{9EBB3851-3B3D-4FDF-B431-8D30F4E3DA4B}" destId="{72A54BBC-4D23-48A7-9BD9-C037D5A743CA}" srcOrd="0" destOrd="0" parTransId="{9824DF5A-E8A5-42E9-A114-5A44F0A84242}" sibTransId="{D0012B53-B43C-4E53-9B23-50AD7C1BCA60}"/>
    <dgm:cxn modelId="{30398CB4-533C-4774-A565-1CEE968D45B9}" srcId="{E91F5A2F-F581-447A-B39C-9B43AD138FCA}" destId="{3593B9FD-FA8C-4EF4-9281-757C6B33300A}" srcOrd="1" destOrd="0" parTransId="{00FADD22-A853-4676-B70F-ADBA46236428}" sibTransId="{15BC621D-8359-4F20-A17B-B435E957A450}"/>
    <dgm:cxn modelId="{F2EBE7CE-DD63-4555-A04C-A75D08B49ABF}" type="presOf" srcId="{CE52F95C-9847-4BC0-B0F8-FEB666150F9C}" destId="{745E3FE5-3DCC-42E3-ACF7-14C4A9F23AFD}" srcOrd="0" destOrd="0" presId="urn:microsoft.com/office/officeart/2005/8/layout/vList6"/>
    <dgm:cxn modelId="{6785972A-59CC-453A-8DF2-8EE88C0F7D2E}" type="presParOf" srcId="{F371A518-F36E-44F2-86BF-D16FC6C715D7}" destId="{9E61114E-62AD-4698-98D1-7459FB1C0363}" srcOrd="0" destOrd="0" presId="urn:microsoft.com/office/officeart/2005/8/layout/vList6"/>
    <dgm:cxn modelId="{52304306-48F3-43D7-87B2-B40B6F994AE5}" type="presParOf" srcId="{9E61114E-62AD-4698-98D1-7459FB1C0363}" destId="{655A1F92-C9D0-45B3-840C-D829E2834BF7}" srcOrd="0" destOrd="0" presId="urn:microsoft.com/office/officeart/2005/8/layout/vList6"/>
    <dgm:cxn modelId="{644E74F7-D01E-4C68-A6F1-1185EBAEB54F}" type="presParOf" srcId="{9E61114E-62AD-4698-98D1-7459FB1C0363}" destId="{A42888EE-12A6-4B5B-9203-2E1D1948D839}" srcOrd="1" destOrd="0" presId="urn:microsoft.com/office/officeart/2005/8/layout/vList6"/>
    <dgm:cxn modelId="{805BC1CD-65A1-4244-BD84-E82FA5F1C9D0}" type="presParOf" srcId="{F371A518-F36E-44F2-86BF-D16FC6C715D7}" destId="{A6DAAEE8-CDE8-4DF6-9256-40E44742A621}" srcOrd="1" destOrd="0" presId="urn:microsoft.com/office/officeart/2005/8/layout/vList6"/>
    <dgm:cxn modelId="{0D35C547-E24B-41C0-AA71-392C4957D793}" type="presParOf" srcId="{F371A518-F36E-44F2-86BF-D16FC6C715D7}" destId="{CA66B38B-7FDA-48DB-8B01-5264B80F50BF}" srcOrd="2" destOrd="0" presId="urn:microsoft.com/office/officeart/2005/8/layout/vList6"/>
    <dgm:cxn modelId="{50316911-5F64-4C04-A2F0-D127B017DA5B}" type="presParOf" srcId="{CA66B38B-7FDA-48DB-8B01-5264B80F50BF}" destId="{994456CE-D1C4-4C7D-B60D-B8923F3B73F4}" srcOrd="0" destOrd="0" presId="urn:microsoft.com/office/officeart/2005/8/layout/vList6"/>
    <dgm:cxn modelId="{EB7911D2-9DCB-4D54-A8B2-11338729F84B}" type="presParOf" srcId="{CA66B38B-7FDA-48DB-8B01-5264B80F50BF}" destId="{745E3FE5-3DCC-42E3-ACF7-14C4A9F23AFD}"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2888EE-12A6-4B5B-9203-2E1D1948D839}">
      <dsp:nvSpPr>
        <dsp:cNvPr id="0" name=""/>
        <dsp:cNvSpPr/>
      </dsp:nvSpPr>
      <dsp:spPr>
        <a:xfrm>
          <a:off x="2838161" y="288548"/>
          <a:ext cx="5843866" cy="2471720"/>
        </a:xfrm>
        <a:prstGeom prst="rightArrow">
          <a:avLst>
            <a:gd name="adj1" fmla="val 75000"/>
            <a:gd name="adj2" fmla="val 5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t" anchorCtr="0">
          <a:noAutofit/>
        </a:bodyPr>
        <a:lstStyle/>
        <a:p>
          <a:pPr marL="285750" lvl="1" indent="-285750" algn="l" defTabSz="1244600">
            <a:lnSpc>
              <a:spcPct val="90000"/>
            </a:lnSpc>
            <a:spcBef>
              <a:spcPct val="0"/>
            </a:spcBef>
            <a:spcAft>
              <a:spcPct val="15000"/>
            </a:spcAft>
            <a:buChar char="•"/>
          </a:pPr>
          <a:r>
            <a:rPr lang="en-US" sz="2800" b="0" kern="1200" dirty="0"/>
            <a:t>Expect a user to know how to communicate without direct models and instruction!</a:t>
          </a:r>
        </a:p>
        <a:p>
          <a:pPr marL="285750" lvl="1" indent="-285750" algn="l" defTabSz="1244600">
            <a:lnSpc>
              <a:spcPct val="90000"/>
            </a:lnSpc>
            <a:spcBef>
              <a:spcPct val="0"/>
            </a:spcBef>
            <a:spcAft>
              <a:spcPct val="15000"/>
            </a:spcAft>
            <a:buChar char="•"/>
          </a:pPr>
          <a:r>
            <a:rPr lang="en-US" sz="2800" kern="1200" dirty="0"/>
            <a:t>Expect sentences right away!!</a:t>
          </a:r>
        </a:p>
      </dsp:txBody>
      <dsp:txXfrm>
        <a:off x="2838161" y="597513"/>
        <a:ext cx="4916971" cy="1853790"/>
      </dsp:txXfrm>
    </dsp:sp>
    <dsp:sp modelId="{655A1F92-C9D0-45B3-840C-D829E2834BF7}">
      <dsp:nvSpPr>
        <dsp:cNvPr id="0" name=""/>
        <dsp:cNvSpPr/>
      </dsp:nvSpPr>
      <dsp:spPr>
        <a:xfrm>
          <a:off x="4771" y="781"/>
          <a:ext cx="2833389" cy="3047255"/>
        </a:xfrm>
        <a:prstGeom prst="roundRect">
          <a:avLst/>
        </a:prstGeom>
        <a:solidFill>
          <a:srgbClr val="FF0000"/>
        </a:solidFill>
        <a:ln w="1905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97155" rIns="194310" bIns="97155" numCol="1" spcCol="1270" anchor="ctr" anchorCtr="0">
          <a:noAutofit/>
        </a:bodyPr>
        <a:lstStyle/>
        <a:p>
          <a:pPr marL="0" lvl="0" indent="0" algn="ctr" defTabSz="2266950">
            <a:lnSpc>
              <a:spcPct val="90000"/>
            </a:lnSpc>
            <a:spcBef>
              <a:spcPct val="0"/>
            </a:spcBef>
            <a:spcAft>
              <a:spcPct val="35000"/>
            </a:spcAft>
            <a:buNone/>
          </a:pPr>
          <a:r>
            <a:rPr lang="en-US" sz="5100" kern="1200" dirty="0">
              <a:solidFill>
                <a:schemeClr val="bg1"/>
              </a:solidFill>
            </a:rPr>
            <a:t>DON’T</a:t>
          </a:r>
        </a:p>
      </dsp:txBody>
      <dsp:txXfrm>
        <a:off x="143086" y="139096"/>
        <a:ext cx="2556759" cy="2770625"/>
      </dsp:txXfrm>
    </dsp:sp>
    <dsp:sp modelId="{745E3FE5-3DCC-42E3-ACF7-14C4A9F23AFD}">
      <dsp:nvSpPr>
        <dsp:cNvPr id="0" name=""/>
        <dsp:cNvSpPr/>
      </dsp:nvSpPr>
      <dsp:spPr>
        <a:xfrm>
          <a:off x="2946824" y="3449955"/>
          <a:ext cx="5738519" cy="2852871"/>
        </a:xfrm>
        <a:prstGeom prst="rightArrow">
          <a:avLst>
            <a:gd name="adj1" fmla="val 75000"/>
            <a:gd name="adj2" fmla="val 5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t" anchorCtr="0">
          <a:noAutofit/>
        </a:bodyPr>
        <a:lstStyle/>
        <a:p>
          <a:pPr marL="285750" lvl="1" indent="-285750" algn="l" defTabSz="1244600">
            <a:lnSpc>
              <a:spcPct val="90000"/>
            </a:lnSpc>
            <a:spcBef>
              <a:spcPct val="0"/>
            </a:spcBef>
            <a:spcAft>
              <a:spcPct val="15000"/>
            </a:spcAft>
            <a:buChar char="•"/>
          </a:pPr>
          <a:r>
            <a:rPr lang="en-US" sz="2800" b="1" i="1" kern="1200" dirty="0"/>
            <a:t>MODEL, MODEL MODEL</a:t>
          </a:r>
          <a:r>
            <a:rPr lang="en-US" sz="2400" b="1" i="1" kern="1200" dirty="0"/>
            <a:t>!!!</a:t>
          </a:r>
        </a:p>
        <a:p>
          <a:pPr marL="228600" lvl="1" indent="-228600" algn="l" defTabSz="1066800">
            <a:lnSpc>
              <a:spcPct val="90000"/>
            </a:lnSpc>
            <a:spcBef>
              <a:spcPct val="0"/>
            </a:spcBef>
            <a:spcAft>
              <a:spcPct val="15000"/>
            </a:spcAft>
            <a:buChar char="•"/>
          </a:pPr>
          <a:r>
            <a:rPr lang="en-US" sz="2400" kern="1200" dirty="0"/>
            <a:t>Model expected communication behaviors </a:t>
          </a:r>
          <a:r>
            <a:rPr lang="en-US" sz="2400" b="1" i="1" u="sng" kern="1200" dirty="0"/>
            <a:t>BEFORE</a:t>
          </a:r>
          <a:r>
            <a:rPr lang="en-US" sz="2400" kern="1200" dirty="0"/>
            <a:t> expecting to see those behaviors from the user!!</a:t>
          </a:r>
        </a:p>
        <a:p>
          <a:pPr marL="228600" lvl="1" indent="-228600" algn="l" defTabSz="1066800">
            <a:lnSpc>
              <a:spcPct val="90000"/>
            </a:lnSpc>
            <a:spcBef>
              <a:spcPct val="0"/>
            </a:spcBef>
            <a:spcAft>
              <a:spcPct val="15000"/>
            </a:spcAft>
            <a:buChar char="•"/>
          </a:pPr>
          <a:r>
            <a:rPr lang="en-US" sz="2400" kern="1200" dirty="0"/>
            <a:t>Provide </a:t>
          </a:r>
          <a:r>
            <a:rPr lang="en-US" sz="2400" b="1" i="1" kern="1200" dirty="0"/>
            <a:t>Aided Language Input</a:t>
          </a:r>
          <a:r>
            <a:rPr lang="en-US" sz="2400" kern="1200" dirty="0"/>
            <a:t>!</a:t>
          </a:r>
        </a:p>
      </dsp:txBody>
      <dsp:txXfrm>
        <a:off x="2946824" y="3806564"/>
        <a:ext cx="4668692" cy="2139653"/>
      </dsp:txXfrm>
    </dsp:sp>
    <dsp:sp modelId="{994456CE-D1C4-4C7D-B60D-B8923F3B73F4}">
      <dsp:nvSpPr>
        <dsp:cNvPr id="0" name=""/>
        <dsp:cNvSpPr/>
      </dsp:nvSpPr>
      <dsp:spPr>
        <a:xfrm>
          <a:off x="1456" y="3352762"/>
          <a:ext cx="2945368" cy="3047255"/>
        </a:xfrm>
        <a:prstGeom prst="roundRect">
          <a:avLst/>
        </a:prstGeom>
        <a:solidFill>
          <a:srgbClr val="00B050"/>
        </a:solidFill>
        <a:ln w="1905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97155" rIns="194310" bIns="97155" numCol="1" spcCol="1270" anchor="ctr" anchorCtr="0">
          <a:noAutofit/>
        </a:bodyPr>
        <a:lstStyle/>
        <a:p>
          <a:pPr marL="0" lvl="0" indent="0" algn="ctr" defTabSz="2266950">
            <a:lnSpc>
              <a:spcPct val="90000"/>
            </a:lnSpc>
            <a:spcBef>
              <a:spcPct val="0"/>
            </a:spcBef>
            <a:spcAft>
              <a:spcPct val="35000"/>
            </a:spcAft>
            <a:buNone/>
          </a:pPr>
          <a:r>
            <a:rPr lang="en-US" sz="5100" kern="1200" dirty="0"/>
            <a:t>DO</a:t>
          </a:r>
        </a:p>
      </dsp:txBody>
      <dsp:txXfrm>
        <a:off x="145237" y="3496543"/>
        <a:ext cx="2657806" cy="27596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2888EE-12A6-4B5B-9203-2E1D1948D839}">
      <dsp:nvSpPr>
        <dsp:cNvPr id="0" name=""/>
        <dsp:cNvSpPr/>
      </dsp:nvSpPr>
      <dsp:spPr>
        <a:xfrm>
          <a:off x="2273916" y="233902"/>
          <a:ext cx="6031883" cy="2433103"/>
        </a:xfrm>
        <a:prstGeom prst="rightArrow">
          <a:avLst>
            <a:gd name="adj1" fmla="val 75000"/>
            <a:gd name="adj2" fmla="val 5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t" anchorCtr="0">
          <a:noAutofit/>
        </a:bodyPr>
        <a:lstStyle/>
        <a:p>
          <a:pPr marL="285750" lvl="1" indent="-285750" algn="ctr" defTabSz="1600200">
            <a:lnSpc>
              <a:spcPct val="90000"/>
            </a:lnSpc>
            <a:spcBef>
              <a:spcPct val="0"/>
            </a:spcBef>
            <a:spcAft>
              <a:spcPct val="15000"/>
            </a:spcAft>
            <a:buChar char="•"/>
          </a:pPr>
          <a:endParaRPr lang="en-US" sz="3600" kern="1200" dirty="0"/>
        </a:p>
        <a:p>
          <a:pPr marL="285750" lvl="1" indent="-285750" algn="l" defTabSz="2400300">
            <a:lnSpc>
              <a:spcPct val="90000"/>
            </a:lnSpc>
            <a:spcBef>
              <a:spcPct val="0"/>
            </a:spcBef>
            <a:spcAft>
              <a:spcPct val="15000"/>
            </a:spcAft>
            <a:buChar char="•"/>
          </a:pPr>
          <a:r>
            <a:rPr lang="en-US" sz="5400" kern="1200" dirty="0"/>
            <a:t>Over prompt!</a:t>
          </a:r>
        </a:p>
      </dsp:txBody>
      <dsp:txXfrm>
        <a:off x="2273916" y="538040"/>
        <a:ext cx="5119469" cy="1824827"/>
      </dsp:txXfrm>
    </dsp:sp>
    <dsp:sp modelId="{655A1F92-C9D0-45B3-840C-D829E2834BF7}">
      <dsp:nvSpPr>
        <dsp:cNvPr id="0" name=""/>
        <dsp:cNvSpPr/>
      </dsp:nvSpPr>
      <dsp:spPr>
        <a:xfrm>
          <a:off x="3021" y="744"/>
          <a:ext cx="2267872" cy="2902148"/>
        </a:xfrm>
        <a:prstGeom prst="roundRect">
          <a:avLst/>
        </a:prstGeom>
        <a:solidFill>
          <a:srgbClr val="FF0000"/>
        </a:solidFill>
        <a:ln w="1905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78105" rIns="156210" bIns="78105" numCol="1" spcCol="1270" anchor="ctr" anchorCtr="0">
          <a:noAutofit/>
        </a:bodyPr>
        <a:lstStyle/>
        <a:p>
          <a:pPr marL="0" lvl="0" indent="0" algn="ctr" defTabSz="1822450">
            <a:lnSpc>
              <a:spcPct val="90000"/>
            </a:lnSpc>
            <a:spcBef>
              <a:spcPct val="0"/>
            </a:spcBef>
            <a:spcAft>
              <a:spcPct val="35000"/>
            </a:spcAft>
            <a:buNone/>
          </a:pPr>
          <a:r>
            <a:rPr lang="en-US" sz="4100" kern="1200" dirty="0">
              <a:solidFill>
                <a:schemeClr val="bg1"/>
              </a:solidFill>
            </a:rPr>
            <a:t>DON’T</a:t>
          </a:r>
        </a:p>
      </dsp:txBody>
      <dsp:txXfrm>
        <a:off x="113729" y="111452"/>
        <a:ext cx="2046456" cy="2680732"/>
      </dsp:txXfrm>
    </dsp:sp>
    <dsp:sp modelId="{745E3FE5-3DCC-42E3-ACF7-14C4A9F23AFD}">
      <dsp:nvSpPr>
        <dsp:cNvPr id="0" name=""/>
        <dsp:cNvSpPr/>
      </dsp:nvSpPr>
      <dsp:spPr>
        <a:xfrm>
          <a:off x="2362208" y="3694859"/>
          <a:ext cx="5939920" cy="2020127"/>
        </a:xfrm>
        <a:prstGeom prst="rightArrow">
          <a:avLst>
            <a:gd name="adj1" fmla="val 75000"/>
            <a:gd name="adj2" fmla="val 5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285750" lvl="1" indent="-285750" algn="l" defTabSz="2133600">
            <a:lnSpc>
              <a:spcPct val="90000"/>
            </a:lnSpc>
            <a:spcBef>
              <a:spcPct val="0"/>
            </a:spcBef>
            <a:spcAft>
              <a:spcPct val="15000"/>
            </a:spcAft>
            <a:buChar char="•"/>
          </a:pPr>
          <a:r>
            <a:rPr lang="en-US" sz="4800" b="0" i="0" kern="1200" dirty="0"/>
            <a:t>Follow</a:t>
          </a:r>
          <a:r>
            <a:rPr lang="en-US" sz="4800" b="0" i="0" kern="1200" baseline="0" dirty="0"/>
            <a:t> a prompt hierarchy!</a:t>
          </a:r>
          <a:endParaRPr lang="en-US" sz="4800" b="0" i="0" kern="1200" dirty="0"/>
        </a:p>
      </dsp:txBody>
      <dsp:txXfrm>
        <a:off x="2362208" y="3947375"/>
        <a:ext cx="5182372" cy="1515095"/>
      </dsp:txXfrm>
    </dsp:sp>
    <dsp:sp modelId="{994456CE-D1C4-4C7D-B60D-B8923F3B73F4}">
      <dsp:nvSpPr>
        <dsp:cNvPr id="0" name=""/>
        <dsp:cNvSpPr/>
      </dsp:nvSpPr>
      <dsp:spPr>
        <a:xfrm>
          <a:off x="336" y="3193107"/>
          <a:ext cx="2365206" cy="2902148"/>
        </a:xfrm>
        <a:prstGeom prst="roundRect">
          <a:avLst/>
        </a:prstGeom>
        <a:solidFill>
          <a:srgbClr val="00B050"/>
        </a:solidFill>
        <a:ln w="1905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78105" rIns="156210" bIns="78105" numCol="1" spcCol="1270" anchor="ctr" anchorCtr="0">
          <a:noAutofit/>
        </a:bodyPr>
        <a:lstStyle/>
        <a:p>
          <a:pPr marL="0" lvl="0" indent="0" algn="ctr" defTabSz="1822450">
            <a:lnSpc>
              <a:spcPct val="90000"/>
            </a:lnSpc>
            <a:spcBef>
              <a:spcPct val="0"/>
            </a:spcBef>
            <a:spcAft>
              <a:spcPct val="35000"/>
            </a:spcAft>
            <a:buNone/>
          </a:pPr>
          <a:r>
            <a:rPr lang="en-US" sz="4100" kern="1200" dirty="0"/>
            <a:t>DO</a:t>
          </a:r>
        </a:p>
      </dsp:txBody>
      <dsp:txXfrm>
        <a:off x="115796" y="3308567"/>
        <a:ext cx="2134286" cy="26712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2888EE-12A6-4B5B-9203-2E1D1948D839}">
      <dsp:nvSpPr>
        <dsp:cNvPr id="0" name=""/>
        <dsp:cNvSpPr/>
      </dsp:nvSpPr>
      <dsp:spPr>
        <a:xfrm>
          <a:off x="2273916" y="31585"/>
          <a:ext cx="6031883" cy="2705807"/>
        </a:xfrm>
        <a:prstGeom prst="rightArrow">
          <a:avLst>
            <a:gd name="adj1" fmla="val 75000"/>
            <a:gd name="adj2" fmla="val 5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t" anchorCtr="0">
          <a:noAutofit/>
        </a:bodyPr>
        <a:lstStyle/>
        <a:p>
          <a:pPr marL="285750" lvl="1" indent="-285750" algn="ctr" defTabSz="1600200">
            <a:lnSpc>
              <a:spcPct val="90000"/>
            </a:lnSpc>
            <a:spcBef>
              <a:spcPct val="0"/>
            </a:spcBef>
            <a:spcAft>
              <a:spcPct val="15000"/>
            </a:spcAft>
            <a:buChar char="•"/>
          </a:pPr>
          <a:endParaRPr lang="en-US" sz="3600" kern="1200" dirty="0"/>
        </a:p>
        <a:p>
          <a:pPr marL="285750" lvl="1" indent="-285750" algn="l" defTabSz="1778000">
            <a:lnSpc>
              <a:spcPct val="90000"/>
            </a:lnSpc>
            <a:spcBef>
              <a:spcPct val="0"/>
            </a:spcBef>
            <a:spcAft>
              <a:spcPct val="15000"/>
            </a:spcAft>
            <a:buChar char="•"/>
          </a:pPr>
          <a:r>
            <a:rPr lang="en-US" sz="4000" kern="1200" dirty="0"/>
            <a:t>RE-PROMPT too quickly!</a:t>
          </a:r>
        </a:p>
      </dsp:txBody>
      <dsp:txXfrm>
        <a:off x="2273916" y="369811"/>
        <a:ext cx="5017205" cy="2029355"/>
      </dsp:txXfrm>
    </dsp:sp>
    <dsp:sp modelId="{655A1F92-C9D0-45B3-840C-D829E2834BF7}">
      <dsp:nvSpPr>
        <dsp:cNvPr id="0" name=""/>
        <dsp:cNvSpPr/>
      </dsp:nvSpPr>
      <dsp:spPr>
        <a:xfrm>
          <a:off x="3021" y="1689"/>
          <a:ext cx="2267872" cy="2768203"/>
        </a:xfrm>
        <a:prstGeom prst="roundRect">
          <a:avLst/>
        </a:prstGeom>
        <a:solidFill>
          <a:srgbClr val="FF0000"/>
        </a:solidFill>
        <a:ln w="1905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78105" rIns="156210" bIns="78105" numCol="1" spcCol="1270" anchor="ctr" anchorCtr="0">
          <a:noAutofit/>
        </a:bodyPr>
        <a:lstStyle/>
        <a:p>
          <a:pPr marL="0" lvl="0" indent="0" algn="ctr" defTabSz="1822450">
            <a:lnSpc>
              <a:spcPct val="90000"/>
            </a:lnSpc>
            <a:spcBef>
              <a:spcPct val="0"/>
            </a:spcBef>
            <a:spcAft>
              <a:spcPct val="35000"/>
            </a:spcAft>
            <a:buNone/>
          </a:pPr>
          <a:r>
            <a:rPr lang="en-US" sz="4100" kern="1200" dirty="0">
              <a:solidFill>
                <a:schemeClr val="bg1"/>
              </a:solidFill>
            </a:rPr>
            <a:t>DON’T</a:t>
          </a:r>
        </a:p>
      </dsp:txBody>
      <dsp:txXfrm>
        <a:off x="113729" y="112397"/>
        <a:ext cx="2046456" cy="2546787"/>
      </dsp:txXfrm>
    </dsp:sp>
    <dsp:sp modelId="{745E3FE5-3DCC-42E3-ACF7-14C4A9F23AFD}">
      <dsp:nvSpPr>
        <dsp:cNvPr id="0" name=""/>
        <dsp:cNvSpPr/>
      </dsp:nvSpPr>
      <dsp:spPr>
        <a:xfrm>
          <a:off x="2362208" y="3033287"/>
          <a:ext cx="5939920" cy="3047597"/>
        </a:xfrm>
        <a:prstGeom prst="rightArrow">
          <a:avLst>
            <a:gd name="adj1" fmla="val 75000"/>
            <a:gd name="adj2" fmla="val 5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t" anchorCtr="0">
          <a:noAutofit/>
        </a:bodyPr>
        <a:lstStyle/>
        <a:p>
          <a:pPr marL="285750" lvl="1" indent="-285750" algn="l" defTabSz="1244600">
            <a:lnSpc>
              <a:spcPct val="90000"/>
            </a:lnSpc>
            <a:spcBef>
              <a:spcPct val="0"/>
            </a:spcBef>
            <a:spcAft>
              <a:spcPct val="15000"/>
            </a:spcAft>
            <a:buChar char="•"/>
          </a:pPr>
          <a:r>
            <a:rPr lang="en-US" sz="2800" b="0" i="0" kern="1200" dirty="0"/>
            <a:t>WAIT 10-20 seconds (with and  expectant look) before re-prompting!</a:t>
          </a:r>
        </a:p>
        <a:p>
          <a:pPr marL="285750" lvl="1" indent="-285750" algn="l" defTabSz="1244600">
            <a:lnSpc>
              <a:spcPct val="90000"/>
            </a:lnSpc>
            <a:spcBef>
              <a:spcPct val="0"/>
            </a:spcBef>
            <a:spcAft>
              <a:spcPct val="15000"/>
            </a:spcAft>
            <a:buChar char="•"/>
          </a:pPr>
          <a:r>
            <a:rPr lang="en-US" sz="2800" b="0" i="0" kern="1200" dirty="0"/>
            <a:t>COUNT 1-2-3…in your head!</a:t>
          </a:r>
        </a:p>
      </dsp:txBody>
      <dsp:txXfrm>
        <a:off x="2362208" y="3414237"/>
        <a:ext cx="4797071" cy="2285697"/>
      </dsp:txXfrm>
    </dsp:sp>
    <dsp:sp modelId="{994456CE-D1C4-4C7D-B60D-B8923F3B73F4}">
      <dsp:nvSpPr>
        <dsp:cNvPr id="0" name=""/>
        <dsp:cNvSpPr/>
      </dsp:nvSpPr>
      <dsp:spPr>
        <a:xfrm>
          <a:off x="336" y="3186410"/>
          <a:ext cx="2365206" cy="2768203"/>
        </a:xfrm>
        <a:prstGeom prst="roundRect">
          <a:avLst/>
        </a:prstGeom>
        <a:solidFill>
          <a:srgbClr val="00B050"/>
        </a:solidFill>
        <a:ln w="1905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78105" rIns="156210" bIns="78105" numCol="1" spcCol="1270" anchor="ctr" anchorCtr="0">
          <a:noAutofit/>
        </a:bodyPr>
        <a:lstStyle/>
        <a:p>
          <a:pPr marL="0" lvl="0" indent="0" algn="ctr" defTabSz="1822450">
            <a:lnSpc>
              <a:spcPct val="90000"/>
            </a:lnSpc>
            <a:spcBef>
              <a:spcPct val="0"/>
            </a:spcBef>
            <a:spcAft>
              <a:spcPct val="35000"/>
            </a:spcAft>
            <a:buNone/>
          </a:pPr>
          <a:r>
            <a:rPr lang="en-US" sz="4100" kern="1200" dirty="0"/>
            <a:t>DO</a:t>
          </a:r>
        </a:p>
      </dsp:txBody>
      <dsp:txXfrm>
        <a:off x="115796" y="3301870"/>
        <a:ext cx="2134286" cy="253728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2888EE-12A6-4B5B-9203-2E1D1948D839}">
      <dsp:nvSpPr>
        <dsp:cNvPr id="0" name=""/>
        <dsp:cNvSpPr/>
      </dsp:nvSpPr>
      <dsp:spPr>
        <a:xfrm>
          <a:off x="2315633" y="152732"/>
          <a:ext cx="6142560" cy="2742865"/>
        </a:xfrm>
        <a:prstGeom prst="rightArrow">
          <a:avLst>
            <a:gd name="adj1" fmla="val 75000"/>
            <a:gd name="adj2" fmla="val 5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Don’t provide ONLY Nouns</a:t>
          </a:r>
        </a:p>
        <a:p>
          <a:pPr marL="285750" lvl="1" indent="-285750" algn="l" defTabSz="1244600">
            <a:lnSpc>
              <a:spcPct val="90000"/>
            </a:lnSpc>
            <a:spcBef>
              <a:spcPct val="0"/>
            </a:spcBef>
            <a:spcAft>
              <a:spcPct val="15000"/>
            </a:spcAft>
            <a:buChar char="•"/>
          </a:pPr>
          <a:r>
            <a:rPr lang="en-US" sz="2800" kern="1200" dirty="0"/>
            <a:t>Focus on vocabulary that won’t be functional/used tomorrow!!</a:t>
          </a:r>
        </a:p>
      </dsp:txBody>
      <dsp:txXfrm>
        <a:off x="2315633" y="495590"/>
        <a:ext cx="5113986" cy="2057149"/>
      </dsp:txXfrm>
    </dsp:sp>
    <dsp:sp modelId="{655A1F92-C9D0-45B3-840C-D829E2834BF7}">
      <dsp:nvSpPr>
        <dsp:cNvPr id="0" name=""/>
        <dsp:cNvSpPr/>
      </dsp:nvSpPr>
      <dsp:spPr>
        <a:xfrm>
          <a:off x="3077" y="781"/>
          <a:ext cx="2309485" cy="3047255"/>
        </a:xfrm>
        <a:prstGeom prst="roundRect">
          <a:avLst/>
        </a:prstGeom>
        <a:solidFill>
          <a:srgbClr val="FF0000"/>
        </a:solidFill>
        <a:ln w="1905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80010" rIns="160020" bIns="80010" numCol="1" spcCol="1270" anchor="ctr" anchorCtr="0">
          <a:noAutofit/>
        </a:bodyPr>
        <a:lstStyle/>
        <a:p>
          <a:pPr marL="0" lvl="0" indent="0" algn="ctr" defTabSz="1866900">
            <a:lnSpc>
              <a:spcPct val="90000"/>
            </a:lnSpc>
            <a:spcBef>
              <a:spcPct val="0"/>
            </a:spcBef>
            <a:spcAft>
              <a:spcPct val="35000"/>
            </a:spcAft>
            <a:buNone/>
          </a:pPr>
          <a:r>
            <a:rPr lang="en-US" sz="4200" kern="1200" dirty="0">
              <a:solidFill>
                <a:schemeClr val="bg1"/>
              </a:solidFill>
            </a:rPr>
            <a:t>DON’T</a:t>
          </a:r>
        </a:p>
      </dsp:txBody>
      <dsp:txXfrm>
        <a:off x="115817" y="113521"/>
        <a:ext cx="2084005" cy="2821775"/>
      </dsp:txXfrm>
    </dsp:sp>
    <dsp:sp modelId="{745E3FE5-3DCC-42E3-ACF7-14C4A9F23AFD}">
      <dsp:nvSpPr>
        <dsp:cNvPr id="0" name=""/>
        <dsp:cNvSpPr/>
      </dsp:nvSpPr>
      <dsp:spPr>
        <a:xfrm>
          <a:off x="2320025" y="3751511"/>
          <a:ext cx="6134299" cy="2425707"/>
        </a:xfrm>
        <a:prstGeom prst="rightArrow">
          <a:avLst>
            <a:gd name="adj1" fmla="val 75000"/>
            <a:gd name="adj2" fmla="val 5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t" anchorCtr="0">
          <a:noAutofit/>
        </a:bodyPr>
        <a:lstStyle/>
        <a:p>
          <a:pPr marL="285750" lvl="1" indent="-285750" algn="l" defTabSz="1422400">
            <a:lnSpc>
              <a:spcPct val="90000"/>
            </a:lnSpc>
            <a:spcBef>
              <a:spcPct val="0"/>
            </a:spcBef>
            <a:spcAft>
              <a:spcPct val="15000"/>
            </a:spcAft>
            <a:buChar char="•"/>
          </a:pPr>
          <a:r>
            <a:rPr lang="en-US" sz="3200" b="0" i="0" kern="1200" dirty="0"/>
            <a:t>Provide </a:t>
          </a:r>
          <a:r>
            <a:rPr lang="en-US" sz="3200" b="1" i="0" u="sng" kern="1200" dirty="0"/>
            <a:t>CORE WORDS</a:t>
          </a:r>
          <a:r>
            <a:rPr lang="en-US" sz="3200" b="0" i="0" kern="1200" dirty="0"/>
            <a:t>!!</a:t>
          </a:r>
        </a:p>
        <a:p>
          <a:pPr marL="285750" lvl="1" indent="-285750" algn="l" defTabSz="1600200">
            <a:lnSpc>
              <a:spcPct val="90000"/>
            </a:lnSpc>
            <a:spcBef>
              <a:spcPct val="0"/>
            </a:spcBef>
            <a:spcAft>
              <a:spcPct val="15000"/>
            </a:spcAft>
            <a:buChar char="•"/>
          </a:pPr>
          <a:r>
            <a:rPr lang="en-US" sz="3600" b="0" i="0" kern="1200" dirty="0"/>
            <a:t>Nouns, verbs and describing words!</a:t>
          </a:r>
        </a:p>
      </dsp:txBody>
      <dsp:txXfrm>
        <a:off x="2320025" y="4054724"/>
        <a:ext cx="5224659" cy="1819281"/>
      </dsp:txXfrm>
    </dsp:sp>
    <dsp:sp modelId="{994456CE-D1C4-4C7D-B60D-B8923F3B73F4}">
      <dsp:nvSpPr>
        <dsp:cNvPr id="0" name=""/>
        <dsp:cNvSpPr/>
      </dsp:nvSpPr>
      <dsp:spPr>
        <a:xfrm>
          <a:off x="599" y="3352762"/>
          <a:ext cx="2322701" cy="3047255"/>
        </a:xfrm>
        <a:prstGeom prst="roundRect">
          <a:avLst/>
        </a:prstGeom>
        <a:solidFill>
          <a:srgbClr val="00B050"/>
        </a:solidFill>
        <a:ln w="1905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80010" rIns="160020" bIns="80010" numCol="1" spcCol="1270" anchor="ctr" anchorCtr="0">
          <a:noAutofit/>
        </a:bodyPr>
        <a:lstStyle/>
        <a:p>
          <a:pPr marL="0" lvl="0" indent="0" algn="ctr" defTabSz="1866900">
            <a:lnSpc>
              <a:spcPct val="90000"/>
            </a:lnSpc>
            <a:spcBef>
              <a:spcPct val="0"/>
            </a:spcBef>
            <a:spcAft>
              <a:spcPct val="35000"/>
            </a:spcAft>
            <a:buNone/>
          </a:pPr>
          <a:r>
            <a:rPr lang="en-US" sz="4200" kern="1200" dirty="0"/>
            <a:t>DO</a:t>
          </a:r>
        </a:p>
      </dsp:txBody>
      <dsp:txXfrm>
        <a:off x="113984" y="3466147"/>
        <a:ext cx="2095931" cy="282048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2888EE-12A6-4B5B-9203-2E1D1948D839}">
      <dsp:nvSpPr>
        <dsp:cNvPr id="0" name=""/>
        <dsp:cNvSpPr/>
      </dsp:nvSpPr>
      <dsp:spPr>
        <a:xfrm>
          <a:off x="2273916" y="0"/>
          <a:ext cx="6031883" cy="2851546"/>
        </a:xfrm>
        <a:prstGeom prst="rightArrow">
          <a:avLst>
            <a:gd name="adj1" fmla="val 75000"/>
            <a:gd name="adj2" fmla="val 5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t" anchorCtr="0">
          <a:noAutofit/>
        </a:bodyPr>
        <a:lstStyle/>
        <a:p>
          <a:pPr marL="285750" lvl="1" indent="-285750" algn="ctr" defTabSz="1600200">
            <a:lnSpc>
              <a:spcPct val="90000"/>
            </a:lnSpc>
            <a:spcBef>
              <a:spcPct val="0"/>
            </a:spcBef>
            <a:spcAft>
              <a:spcPct val="15000"/>
            </a:spcAft>
            <a:buChar char="•"/>
          </a:pPr>
          <a:endParaRPr lang="en-US" sz="3600" kern="1200" dirty="0"/>
        </a:p>
        <a:p>
          <a:pPr marL="285750" lvl="1" indent="-285750" algn="l" defTabSz="1778000">
            <a:lnSpc>
              <a:spcPct val="90000"/>
            </a:lnSpc>
            <a:spcBef>
              <a:spcPct val="0"/>
            </a:spcBef>
            <a:spcAft>
              <a:spcPct val="15000"/>
            </a:spcAft>
            <a:buChar char="•"/>
          </a:pPr>
          <a:r>
            <a:rPr lang="en-US" sz="4000" kern="1200" dirty="0"/>
            <a:t>Teach only requesting</a:t>
          </a:r>
        </a:p>
      </dsp:txBody>
      <dsp:txXfrm>
        <a:off x="2273916" y="356443"/>
        <a:ext cx="4962553" cy="2138660"/>
      </dsp:txXfrm>
    </dsp:sp>
    <dsp:sp modelId="{655A1F92-C9D0-45B3-840C-D829E2834BF7}">
      <dsp:nvSpPr>
        <dsp:cNvPr id="0" name=""/>
        <dsp:cNvSpPr/>
      </dsp:nvSpPr>
      <dsp:spPr>
        <a:xfrm>
          <a:off x="3021" y="1336"/>
          <a:ext cx="2267872" cy="2851546"/>
        </a:xfrm>
        <a:prstGeom prst="roundRect">
          <a:avLst/>
        </a:prstGeom>
        <a:solidFill>
          <a:srgbClr val="FF0000"/>
        </a:solidFill>
        <a:ln w="1905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78105" rIns="156210" bIns="78105" numCol="1" spcCol="1270" anchor="ctr" anchorCtr="0">
          <a:noAutofit/>
        </a:bodyPr>
        <a:lstStyle/>
        <a:p>
          <a:pPr marL="0" lvl="0" indent="0" algn="ctr" defTabSz="1822450">
            <a:lnSpc>
              <a:spcPct val="90000"/>
            </a:lnSpc>
            <a:spcBef>
              <a:spcPct val="0"/>
            </a:spcBef>
            <a:spcAft>
              <a:spcPct val="35000"/>
            </a:spcAft>
            <a:buNone/>
          </a:pPr>
          <a:r>
            <a:rPr lang="en-US" sz="4100" kern="1200" dirty="0">
              <a:solidFill>
                <a:schemeClr val="bg1"/>
              </a:solidFill>
            </a:rPr>
            <a:t>DON’T</a:t>
          </a:r>
        </a:p>
      </dsp:txBody>
      <dsp:txXfrm>
        <a:off x="113729" y="112044"/>
        <a:ext cx="2046456" cy="2630130"/>
      </dsp:txXfrm>
    </dsp:sp>
    <dsp:sp modelId="{745E3FE5-3DCC-42E3-ACF7-14C4A9F23AFD}">
      <dsp:nvSpPr>
        <dsp:cNvPr id="0" name=""/>
        <dsp:cNvSpPr/>
      </dsp:nvSpPr>
      <dsp:spPr>
        <a:xfrm>
          <a:off x="2362208" y="3124207"/>
          <a:ext cx="5939920" cy="2956626"/>
        </a:xfrm>
        <a:prstGeom prst="rightArrow">
          <a:avLst>
            <a:gd name="adj1" fmla="val 75000"/>
            <a:gd name="adj2" fmla="val 5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t" anchorCtr="0">
          <a:noAutofit/>
        </a:bodyPr>
        <a:lstStyle/>
        <a:p>
          <a:pPr marL="285750" lvl="1" indent="-285750" algn="l" defTabSz="1244600">
            <a:lnSpc>
              <a:spcPct val="90000"/>
            </a:lnSpc>
            <a:spcBef>
              <a:spcPct val="0"/>
            </a:spcBef>
            <a:spcAft>
              <a:spcPct val="15000"/>
            </a:spcAft>
            <a:buChar char="•"/>
          </a:pPr>
          <a:r>
            <a:rPr lang="en-US" sz="2800" b="0" i="0" kern="1200" dirty="0"/>
            <a:t>Teach </a:t>
          </a:r>
          <a:r>
            <a:rPr lang="en-US" sz="2800" b="1" i="1" u="sng" kern="1200" dirty="0"/>
            <a:t>all</a:t>
          </a:r>
          <a:r>
            <a:rPr lang="en-US" sz="2800" b="0" i="0" kern="1200" dirty="0"/>
            <a:t> language functions including </a:t>
          </a:r>
          <a:r>
            <a:rPr lang="en-US" sz="2800" b="0" i="1" kern="1200" dirty="0"/>
            <a:t>directing, commenting, requesting assistance, rejecting, etc…</a:t>
          </a:r>
          <a:endParaRPr lang="en-US" sz="2800" b="0" i="0" kern="1200" dirty="0"/>
        </a:p>
      </dsp:txBody>
      <dsp:txXfrm>
        <a:off x="2362208" y="3493785"/>
        <a:ext cx="4831185" cy="2217470"/>
      </dsp:txXfrm>
    </dsp:sp>
    <dsp:sp modelId="{994456CE-D1C4-4C7D-B60D-B8923F3B73F4}">
      <dsp:nvSpPr>
        <dsp:cNvPr id="0" name=""/>
        <dsp:cNvSpPr/>
      </dsp:nvSpPr>
      <dsp:spPr>
        <a:xfrm>
          <a:off x="336" y="3190577"/>
          <a:ext cx="2365206" cy="2851546"/>
        </a:xfrm>
        <a:prstGeom prst="roundRect">
          <a:avLst/>
        </a:prstGeom>
        <a:solidFill>
          <a:srgbClr val="00B050"/>
        </a:solidFill>
        <a:ln w="1905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78105" rIns="156210" bIns="78105" numCol="1" spcCol="1270" anchor="ctr" anchorCtr="0">
          <a:noAutofit/>
        </a:bodyPr>
        <a:lstStyle/>
        <a:p>
          <a:pPr marL="0" lvl="0" indent="0" algn="ctr" defTabSz="1822450">
            <a:lnSpc>
              <a:spcPct val="90000"/>
            </a:lnSpc>
            <a:spcBef>
              <a:spcPct val="0"/>
            </a:spcBef>
            <a:spcAft>
              <a:spcPct val="35000"/>
            </a:spcAft>
            <a:buNone/>
          </a:pPr>
          <a:r>
            <a:rPr lang="en-US" sz="4100" kern="1200" dirty="0"/>
            <a:t>DO</a:t>
          </a:r>
        </a:p>
      </dsp:txBody>
      <dsp:txXfrm>
        <a:off x="115796" y="3306037"/>
        <a:ext cx="2134286" cy="262062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2888EE-12A6-4B5B-9203-2E1D1948D839}">
      <dsp:nvSpPr>
        <dsp:cNvPr id="0" name=""/>
        <dsp:cNvSpPr/>
      </dsp:nvSpPr>
      <dsp:spPr>
        <a:xfrm>
          <a:off x="2273910" y="9"/>
          <a:ext cx="6031883" cy="2945174"/>
        </a:xfrm>
        <a:prstGeom prst="rightArrow">
          <a:avLst>
            <a:gd name="adj1" fmla="val 75000"/>
            <a:gd name="adj2" fmla="val 5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285750" lvl="1" indent="-285750" algn="ctr" defTabSz="2133600">
            <a:lnSpc>
              <a:spcPct val="90000"/>
            </a:lnSpc>
            <a:spcBef>
              <a:spcPct val="0"/>
            </a:spcBef>
            <a:spcAft>
              <a:spcPct val="15000"/>
            </a:spcAft>
            <a:buChar char="•"/>
          </a:pPr>
          <a:endParaRPr lang="en-US" sz="4800" kern="1200" dirty="0"/>
        </a:p>
        <a:p>
          <a:pPr marL="285750" lvl="1" indent="-285750" algn="ctr" defTabSz="1955800">
            <a:lnSpc>
              <a:spcPct val="90000"/>
            </a:lnSpc>
            <a:spcBef>
              <a:spcPct val="0"/>
            </a:spcBef>
            <a:spcAft>
              <a:spcPct val="15000"/>
            </a:spcAft>
            <a:buChar char="•"/>
          </a:pPr>
          <a:r>
            <a:rPr lang="en-US" sz="4400" kern="1200" dirty="0"/>
            <a:t>MOVE</a:t>
          </a:r>
          <a:r>
            <a:rPr lang="en-US" sz="4400" kern="1200" baseline="0" dirty="0"/>
            <a:t> SYMBOLS!</a:t>
          </a:r>
          <a:endParaRPr lang="en-US" sz="4400" kern="1200" dirty="0"/>
        </a:p>
      </dsp:txBody>
      <dsp:txXfrm>
        <a:off x="2273910" y="368156"/>
        <a:ext cx="4927443" cy="2208880"/>
      </dsp:txXfrm>
    </dsp:sp>
    <dsp:sp modelId="{655A1F92-C9D0-45B3-840C-D829E2834BF7}">
      <dsp:nvSpPr>
        <dsp:cNvPr id="0" name=""/>
        <dsp:cNvSpPr/>
      </dsp:nvSpPr>
      <dsp:spPr>
        <a:xfrm>
          <a:off x="3021" y="237665"/>
          <a:ext cx="2267872" cy="2477392"/>
        </a:xfrm>
        <a:prstGeom prst="roundRect">
          <a:avLst/>
        </a:prstGeom>
        <a:solidFill>
          <a:srgbClr val="FF0000"/>
        </a:solidFill>
        <a:ln w="1905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78105" rIns="156210" bIns="78105" numCol="1" spcCol="1270" anchor="ctr" anchorCtr="0">
          <a:noAutofit/>
        </a:bodyPr>
        <a:lstStyle/>
        <a:p>
          <a:pPr marL="0" lvl="0" indent="0" algn="ctr" defTabSz="1822450">
            <a:lnSpc>
              <a:spcPct val="90000"/>
            </a:lnSpc>
            <a:spcBef>
              <a:spcPct val="0"/>
            </a:spcBef>
            <a:spcAft>
              <a:spcPct val="35000"/>
            </a:spcAft>
            <a:buNone/>
          </a:pPr>
          <a:r>
            <a:rPr lang="en-US" sz="4100" kern="1200" dirty="0">
              <a:solidFill>
                <a:schemeClr val="bg1"/>
              </a:solidFill>
            </a:rPr>
            <a:t>DON’T</a:t>
          </a:r>
        </a:p>
      </dsp:txBody>
      <dsp:txXfrm>
        <a:off x="113729" y="348373"/>
        <a:ext cx="2046456" cy="2255976"/>
      </dsp:txXfrm>
    </dsp:sp>
    <dsp:sp modelId="{745E3FE5-3DCC-42E3-ACF7-14C4A9F23AFD}">
      <dsp:nvSpPr>
        <dsp:cNvPr id="0" name=""/>
        <dsp:cNvSpPr/>
      </dsp:nvSpPr>
      <dsp:spPr>
        <a:xfrm>
          <a:off x="2362208" y="3200463"/>
          <a:ext cx="5939920" cy="3047936"/>
        </a:xfrm>
        <a:prstGeom prst="rightArrow">
          <a:avLst>
            <a:gd name="adj1" fmla="val 75000"/>
            <a:gd name="adj2" fmla="val 5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t" anchorCtr="0">
          <a:noAutofit/>
        </a:bodyPr>
        <a:lstStyle/>
        <a:p>
          <a:pPr marL="285750" lvl="1" indent="-285750" algn="l" defTabSz="1244600">
            <a:lnSpc>
              <a:spcPct val="90000"/>
            </a:lnSpc>
            <a:spcBef>
              <a:spcPct val="0"/>
            </a:spcBef>
            <a:spcAft>
              <a:spcPct val="15000"/>
            </a:spcAft>
            <a:buChar char="•"/>
          </a:pPr>
          <a:r>
            <a:rPr lang="en-US" sz="2800" b="0" i="0" kern="1200" dirty="0"/>
            <a:t>KEEP icon placement </a:t>
          </a:r>
          <a:r>
            <a:rPr lang="en-US" sz="2800" b="1" i="1" kern="1200" dirty="0"/>
            <a:t>consistent</a:t>
          </a:r>
        </a:p>
        <a:p>
          <a:pPr marL="285750" lvl="1" indent="-285750" algn="l" defTabSz="1244600">
            <a:lnSpc>
              <a:spcPct val="90000"/>
            </a:lnSpc>
            <a:spcBef>
              <a:spcPct val="0"/>
            </a:spcBef>
            <a:spcAft>
              <a:spcPct val="15000"/>
            </a:spcAft>
            <a:buChar char="•"/>
          </a:pPr>
          <a:r>
            <a:rPr lang="en-US" sz="2800" b="0" i="0" kern="1200" dirty="0"/>
            <a:t>Keep repeated icons </a:t>
          </a:r>
          <a:r>
            <a:rPr lang="en-US" sz="2800" b="1" i="1" kern="1200" dirty="0"/>
            <a:t>in the same location</a:t>
          </a:r>
          <a:r>
            <a:rPr lang="en-US" sz="2800" b="0" i="0" kern="1200" dirty="0"/>
            <a:t> on each page/screen</a:t>
          </a:r>
        </a:p>
      </dsp:txBody>
      <dsp:txXfrm>
        <a:off x="2362208" y="3581455"/>
        <a:ext cx="4796944" cy="2285952"/>
      </dsp:txXfrm>
    </dsp:sp>
    <dsp:sp modelId="{994456CE-D1C4-4C7D-B60D-B8923F3B73F4}">
      <dsp:nvSpPr>
        <dsp:cNvPr id="0" name=""/>
        <dsp:cNvSpPr/>
      </dsp:nvSpPr>
      <dsp:spPr>
        <a:xfrm>
          <a:off x="336" y="3481960"/>
          <a:ext cx="2365206" cy="2477392"/>
        </a:xfrm>
        <a:prstGeom prst="roundRect">
          <a:avLst/>
        </a:prstGeom>
        <a:solidFill>
          <a:srgbClr val="00B050"/>
        </a:solidFill>
        <a:ln w="1905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78105" rIns="156210" bIns="78105" numCol="1" spcCol="1270" anchor="ctr" anchorCtr="0">
          <a:noAutofit/>
        </a:bodyPr>
        <a:lstStyle/>
        <a:p>
          <a:pPr marL="0" lvl="0" indent="0" algn="ctr" defTabSz="1822450">
            <a:lnSpc>
              <a:spcPct val="90000"/>
            </a:lnSpc>
            <a:spcBef>
              <a:spcPct val="0"/>
            </a:spcBef>
            <a:spcAft>
              <a:spcPct val="35000"/>
            </a:spcAft>
            <a:buNone/>
          </a:pPr>
          <a:r>
            <a:rPr lang="en-US" sz="4100" kern="1200" dirty="0"/>
            <a:t>DO</a:t>
          </a:r>
        </a:p>
      </dsp:txBody>
      <dsp:txXfrm>
        <a:off x="115796" y="3597420"/>
        <a:ext cx="2134286" cy="224647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2888EE-12A6-4B5B-9203-2E1D1948D839}">
      <dsp:nvSpPr>
        <dsp:cNvPr id="0" name=""/>
        <dsp:cNvSpPr/>
      </dsp:nvSpPr>
      <dsp:spPr>
        <a:xfrm>
          <a:off x="2273910" y="223984"/>
          <a:ext cx="6031883" cy="2519215"/>
        </a:xfrm>
        <a:prstGeom prst="rightArrow">
          <a:avLst>
            <a:gd name="adj1" fmla="val 75000"/>
            <a:gd name="adj2" fmla="val 5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t" anchorCtr="0">
          <a:noAutofit/>
        </a:bodyPr>
        <a:lstStyle/>
        <a:p>
          <a:pPr marL="285750" lvl="1" indent="-285750" algn="l" defTabSz="1778000">
            <a:lnSpc>
              <a:spcPct val="90000"/>
            </a:lnSpc>
            <a:spcBef>
              <a:spcPct val="0"/>
            </a:spcBef>
            <a:spcAft>
              <a:spcPct val="15000"/>
            </a:spcAft>
            <a:buChar char="•"/>
          </a:pPr>
          <a:r>
            <a:rPr lang="en-US" sz="4000" kern="1200" dirty="0"/>
            <a:t>Stop all ‘babbling’ (exploring, button pressing)</a:t>
          </a:r>
          <a:endParaRPr lang="en-US" sz="4800" kern="1200" dirty="0"/>
        </a:p>
      </dsp:txBody>
      <dsp:txXfrm>
        <a:off x="2273910" y="538886"/>
        <a:ext cx="5087177" cy="1889411"/>
      </dsp:txXfrm>
    </dsp:sp>
    <dsp:sp modelId="{655A1F92-C9D0-45B3-840C-D829E2834BF7}">
      <dsp:nvSpPr>
        <dsp:cNvPr id="0" name=""/>
        <dsp:cNvSpPr/>
      </dsp:nvSpPr>
      <dsp:spPr>
        <a:xfrm>
          <a:off x="3021" y="762"/>
          <a:ext cx="2267872" cy="2974702"/>
        </a:xfrm>
        <a:prstGeom prst="roundRect">
          <a:avLst/>
        </a:prstGeom>
        <a:solidFill>
          <a:srgbClr val="FF0000"/>
        </a:solidFill>
        <a:ln w="1905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78105" rIns="156210" bIns="78105" numCol="1" spcCol="1270" anchor="ctr" anchorCtr="0">
          <a:noAutofit/>
        </a:bodyPr>
        <a:lstStyle/>
        <a:p>
          <a:pPr marL="0" lvl="0" indent="0" algn="ctr" defTabSz="1822450">
            <a:lnSpc>
              <a:spcPct val="90000"/>
            </a:lnSpc>
            <a:spcBef>
              <a:spcPct val="0"/>
            </a:spcBef>
            <a:spcAft>
              <a:spcPct val="35000"/>
            </a:spcAft>
            <a:buNone/>
          </a:pPr>
          <a:r>
            <a:rPr lang="en-US" sz="4100" kern="1200" dirty="0">
              <a:solidFill>
                <a:schemeClr val="bg1"/>
              </a:solidFill>
            </a:rPr>
            <a:t>DON’T</a:t>
          </a:r>
        </a:p>
      </dsp:txBody>
      <dsp:txXfrm>
        <a:off x="113729" y="111470"/>
        <a:ext cx="2046456" cy="2753286"/>
      </dsp:txXfrm>
    </dsp:sp>
    <dsp:sp modelId="{745E3FE5-3DCC-42E3-ACF7-14C4A9F23AFD}">
      <dsp:nvSpPr>
        <dsp:cNvPr id="0" name=""/>
        <dsp:cNvSpPr/>
      </dsp:nvSpPr>
      <dsp:spPr>
        <a:xfrm>
          <a:off x="2362208" y="3734594"/>
          <a:ext cx="5939920" cy="2223143"/>
        </a:xfrm>
        <a:prstGeom prst="rightArrow">
          <a:avLst>
            <a:gd name="adj1" fmla="val 75000"/>
            <a:gd name="adj2" fmla="val 5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t" anchorCtr="0">
          <a:noAutofit/>
        </a:bodyPr>
        <a:lstStyle/>
        <a:p>
          <a:pPr marL="285750" lvl="1" indent="-285750" algn="l" defTabSz="1600200">
            <a:lnSpc>
              <a:spcPct val="90000"/>
            </a:lnSpc>
            <a:spcBef>
              <a:spcPct val="0"/>
            </a:spcBef>
            <a:spcAft>
              <a:spcPct val="15000"/>
            </a:spcAft>
            <a:buChar char="•"/>
          </a:pPr>
          <a:r>
            <a:rPr lang="en-US" sz="3600" b="1" i="0" kern="1200" dirty="0"/>
            <a:t>ALLOW</a:t>
          </a:r>
          <a:r>
            <a:rPr lang="en-US" sz="3600" b="0" i="0" kern="1200" dirty="0"/>
            <a:t> user time to explore and learn the system</a:t>
          </a:r>
        </a:p>
      </dsp:txBody>
      <dsp:txXfrm>
        <a:off x="2362208" y="4012487"/>
        <a:ext cx="5106241" cy="1667357"/>
      </dsp:txXfrm>
    </dsp:sp>
    <dsp:sp modelId="{994456CE-D1C4-4C7D-B60D-B8923F3B73F4}">
      <dsp:nvSpPr>
        <dsp:cNvPr id="0" name=""/>
        <dsp:cNvSpPr/>
      </dsp:nvSpPr>
      <dsp:spPr>
        <a:xfrm>
          <a:off x="336" y="3272935"/>
          <a:ext cx="2365206" cy="2974702"/>
        </a:xfrm>
        <a:prstGeom prst="roundRect">
          <a:avLst/>
        </a:prstGeom>
        <a:solidFill>
          <a:srgbClr val="00B050"/>
        </a:solidFill>
        <a:ln w="1905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78105" rIns="156210" bIns="78105" numCol="1" spcCol="1270" anchor="ctr" anchorCtr="0">
          <a:noAutofit/>
        </a:bodyPr>
        <a:lstStyle/>
        <a:p>
          <a:pPr marL="0" lvl="0" indent="0" algn="ctr" defTabSz="1822450">
            <a:lnSpc>
              <a:spcPct val="90000"/>
            </a:lnSpc>
            <a:spcBef>
              <a:spcPct val="0"/>
            </a:spcBef>
            <a:spcAft>
              <a:spcPct val="35000"/>
            </a:spcAft>
            <a:buNone/>
          </a:pPr>
          <a:r>
            <a:rPr lang="en-US" sz="4100" kern="1200" dirty="0"/>
            <a:t>DO</a:t>
          </a:r>
        </a:p>
      </dsp:txBody>
      <dsp:txXfrm>
        <a:off x="115796" y="3388395"/>
        <a:ext cx="2134286" cy="274378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2888EE-12A6-4B5B-9203-2E1D1948D839}">
      <dsp:nvSpPr>
        <dsp:cNvPr id="0" name=""/>
        <dsp:cNvSpPr/>
      </dsp:nvSpPr>
      <dsp:spPr>
        <a:xfrm>
          <a:off x="2273910" y="0"/>
          <a:ext cx="6031883" cy="2973374"/>
        </a:xfrm>
        <a:prstGeom prst="rightArrow">
          <a:avLst>
            <a:gd name="adj1" fmla="val 75000"/>
            <a:gd name="adj2" fmla="val 5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t" anchorCtr="0">
          <a:noAutofit/>
        </a:bodyPr>
        <a:lstStyle/>
        <a:p>
          <a:pPr marL="285750" lvl="1" indent="-285750" algn="l" defTabSz="1422400">
            <a:lnSpc>
              <a:spcPct val="90000"/>
            </a:lnSpc>
            <a:spcBef>
              <a:spcPct val="0"/>
            </a:spcBef>
            <a:spcAft>
              <a:spcPct val="15000"/>
            </a:spcAft>
            <a:buChar char="•"/>
          </a:pPr>
          <a:r>
            <a:rPr lang="en-US" sz="3200" kern="1200" dirty="0"/>
            <a:t>Remove the device</a:t>
          </a:r>
        </a:p>
        <a:p>
          <a:pPr marL="285750" lvl="1" indent="-285750" algn="l" defTabSz="1422400">
            <a:lnSpc>
              <a:spcPct val="90000"/>
            </a:lnSpc>
            <a:spcBef>
              <a:spcPct val="0"/>
            </a:spcBef>
            <a:spcAft>
              <a:spcPct val="15000"/>
            </a:spcAft>
            <a:buChar char="•"/>
          </a:pPr>
          <a:r>
            <a:rPr lang="en-US" sz="3200" kern="1200" dirty="0"/>
            <a:t> Keep the AAC system in their desk, cubby or backpack!</a:t>
          </a:r>
        </a:p>
      </dsp:txBody>
      <dsp:txXfrm>
        <a:off x="2273910" y="371672"/>
        <a:ext cx="4916868" cy="2230030"/>
      </dsp:txXfrm>
    </dsp:sp>
    <dsp:sp modelId="{655A1F92-C9D0-45B3-840C-D829E2834BF7}">
      <dsp:nvSpPr>
        <dsp:cNvPr id="0" name=""/>
        <dsp:cNvSpPr/>
      </dsp:nvSpPr>
      <dsp:spPr>
        <a:xfrm>
          <a:off x="3021" y="3966"/>
          <a:ext cx="2267872" cy="2971651"/>
        </a:xfrm>
        <a:prstGeom prst="roundRect">
          <a:avLst/>
        </a:prstGeom>
        <a:solidFill>
          <a:srgbClr val="FF0000"/>
        </a:solidFill>
        <a:ln w="1905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78105" rIns="156210" bIns="78105" numCol="1" spcCol="1270" anchor="ctr" anchorCtr="0">
          <a:noAutofit/>
        </a:bodyPr>
        <a:lstStyle/>
        <a:p>
          <a:pPr marL="0" lvl="0" indent="0" algn="ctr" defTabSz="1822450">
            <a:lnSpc>
              <a:spcPct val="90000"/>
            </a:lnSpc>
            <a:spcBef>
              <a:spcPct val="0"/>
            </a:spcBef>
            <a:spcAft>
              <a:spcPct val="35000"/>
            </a:spcAft>
            <a:buNone/>
          </a:pPr>
          <a:r>
            <a:rPr lang="en-US" sz="4100" kern="1200" dirty="0">
              <a:solidFill>
                <a:schemeClr val="bg1"/>
              </a:solidFill>
            </a:rPr>
            <a:t>DON’T</a:t>
          </a:r>
        </a:p>
      </dsp:txBody>
      <dsp:txXfrm>
        <a:off x="113729" y="114674"/>
        <a:ext cx="2046456" cy="2750235"/>
      </dsp:txXfrm>
    </dsp:sp>
    <dsp:sp modelId="{745E3FE5-3DCC-42E3-ACF7-14C4A9F23AFD}">
      <dsp:nvSpPr>
        <dsp:cNvPr id="0" name=""/>
        <dsp:cNvSpPr/>
      </dsp:nvSpPr>
      <dsp:spPr>
        <a:xfrm>
          <a:off x="2362208" y="4067030"/>
          <a:ext cx="5939920" cy="1556461"/>
        </a:xfrm>
        <a:prstGeom prst="rightArrow">
          <a:avLst>
            <a:gd name="adj1" fmla="val 75000"/>
            <a:gd name="adj2" fmla="val 5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t" anchorCtr="0">
          <a:noAutofit/>
        </a:bodyPr>
        <a:lstStyle/>
        <a:p>
          <a:pPr marL="285750" lvl="1" indent="-285750" algn="l" defTabSz="1600200">
            <a:lnSpc>
              <a:spcPct val="90000"/>
            </a:lnSpc>
            <a:spcBef>
              <a:spcPct val="0"/>
            </a:spcBef>
            <a:spcAft>
              <a:spcPct val="15000"/>
            </a:spcAft>
            <a:buChar char="•"/>
          </a:pPr>
          <a:r>
            <a:rPr lang="en-US" sz="3600" b="1" i="1" kern="1200" dirty="0"/>
            <a:t>MAKE AAC available at all times!</a:t>
          </a:r>
        </a:p>
      </dsp:txBody>
      <dsp:txXfrm>
        <a:off x="2362208" y="4261588"/>
        <a:ext cx="5356247" cy="1167345"/>
      </dsp:txXfrm>
    </dsp:sp>
    <dsp:sp modelId="{994456CE-D1C4-4C7D-B60D-B8923F3B73F4}">
      <dsp:nvSpPr>
        <dsp:cNvPr id="0" name=""/>
        <dsp:cNvSpPr/>
      </dsp:nvSpPr>
      <dsp:spPr>
        <a:xfrm>
          <a:off x="336" y="3273644"/>
          <a:ext cx="2365206" cy="2971651"/>
        </a:xfrm>
        <a:prstGeom prst="roundRect">
          <a:avLst/>
        </a:prstGeom>
        <a:solidFill>
          <a:srgbClr val="00B050"/>
        </a:solidFill>
        <a:ln w="1905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78105" rIns="156210" bIns="78105" numCol="1" spcCol="1270" anchor="ctr" anchorCtr="0">
          <a:noAutofit/>
        </a:bodyPr>
        <a:lstStyle/>
        <a:p>
          <a:pPr marL="0" lvl="0" indent="0" algn="ctr" defTabSz="1822450">
            <a:lnSpc>
              <a:spcPct val="90000"/>
            </a:lnSpc>
            <a:spcBef>
              <a:spcPct val="0"/>
            </a:spcBef>
            <a:spcAft>
              <a:spcPct val="35000"/>
            </a:spcAft>
            <a:buNone/>
          </a:pPr>
          <a:r>
            <a:rPr lang="en-US" sz="4100" kern="1200" dirty="0"/>
            <a:t>DO</a:t>
          </a:r>
        </a:p>
      </dsp:txBody>
      <dsp:txXfrm>
        <a:off x="115796" y="3389104"/>
        <a:ext cx="2134286" cy="274073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2888EE-12A6-4B5B-9203-2E1D1948D839}">
      <dsp:nvSpPr>
        <dsp:cNvPr id="0" name=""/>
        <dsp:cNvSpPr/>
      </dsp:nvSpPr>
      <dsp:spPr>
        <a:xfrm>
          <a:off x="2273910" y="343429"/>
          <a:ext cx="6031883" cy="2247365"/>
        </a:xfrm>
        <a:prstGeom prst="rightArrow">
          <a:avLst>
            <a:gd name="adj1" fmla="val 75000"/>
            <a:gd name="adj2" fmla="val 5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t" anchorCtr="0">
          <a:noAutofit/>
        </a:bodyPr>
        <a:lstStyle/>
        <a:p>
          <a:pPr marL="285750" lvl="1" indent="-285750" algn="ctr" defTabSz="1955800">
            <a:lnSpc>
              <a:spcPct val="90000"/>
            </a:lnSpc>
            <a:spcBef>
              <a:spcPct val="0"/>
            </a:spcBef>
            <a:spcAft>
              <a:spcPct val="15000"/>
            </a:spcAft>
            <a:buChar char="•"/>
          </a:pPr>
          <a:r>
            <a:rPr lang="en-US" sz="4400" kern="1200" dirty="0"/>
            <a:t>DO</a:t>
          </a:r>
          <a:r>
            <a:rPr lang="en-US" sz="4400" kern="1200" baseline="0" dirty="0"/>
            <a:t> ALL THE TALKING!!</a:t>
          </a:r>
          <a:endParaRPr lang="en-US" sz="4400" kern="1200" dirty="0"/>
        </a:p>
      </dsp:txBody>
      <dsp:txXfrm>
        <a:off x="2273910" y="624350"/>
        <a:ext cx="5189121" cy="1685523"/>
      </dsp:txXfrm>
    </dsp:sp>
    <dsp:sp modelId="{655A1F92-C9D0-45B3-840C-D829E2834BF7}">
      <dsp:nvSpPr>
        <dsp:cNvPr id="0" name=""/>
        <dsp:cNvSpPr/>
      </dsp:nvSpPr>
      <dsp:spPr>
        <a:xfrm>
          <a:off x="3021" y="744"/>
          <a:ext cx="2267872" cy="2902148"/>
        </a:xfrm>
        <a:prstGeom prst="roundRect">
          <a:avLst/>
        </a:prstGeom>
        <a:solidFill>
          <a:srgbClr val="FF0000"/>
        </a:solidFill>
        <a:ln w="1905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78105" rIns="156210" bIns="78105" numCol="1" spcCol="1270" anchor="ctr" anchorCtr="0">
          <a:noAutofit/>
        </a:bodyPr>
        <a:lstStyle/>
        <a:p>
          <a:pPr marL="0" lvl="0" indent="0" algn="ctr" defTabSz="1822450">
            <a:lnSpc>
              <a:spcPct val="90000"/>
            </a:lnSpc>
            <a:spcBef>
              <a:spcPct val="0"/>
            </a:spcBef>
            <a:spcAft>
              <a:spcPct val="35000"/>
            </a:spcAft>
            <a:buNone/>
          </a:pPr>
          <a:r>
            <a:rPr lang="en-US" sz="4100" kern="1200" dirty="0">
              <a:solidFill>
                <a:schemeClr val="bg1"/>
              </a:solidFill>
            </a:rPr>
            <a:t>DON’T</a:t>
          </a:r>
        </a:p>
      </dsp:txBody>
      <dsp:txXfrm>
        <a:off x="113729" y="111452"/>
        <a:ext cx="2046456" cy="2680732"/>
      </dsp:txXfrm>
    </dsp:sp>
    <dsp:sp modelId="{745E3FE5-3DCC-42E3-ACF7-14C4A9F23AFD}">
      <dsp:nvSpPr>
        <dsp:cNvPr id="0" name=""/>
        <dsp:cNvSpPr/>
      </dsp:nvSpPr>
      <dsp:spPr>
        <a:xfrm>
          <a:off x="2362208" y="3694888"/>
          <a:ext cx="5939920" cy="2324911"/>
        </a:xfrm>
        <a:prstGeom prst="rightArrow">
          <a:avLst>
            <a:gd name="adj1" fmla="val 75000"/>
            <a:gd name="adj2" fmla="val 5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285750" lvl="1" indent="-285750" algn="l" defTabSz="2133600">
            <a:lnSpc>
              <a:spcPct val="90000"/>
            </a:lnSpc>
            <a:spcBef>
              <a:spcPct val="0"/>
            </a:spcBef>
            <a:spcAft>
              <a:spcPct val="15000"/>
            </a:spcAft>
            <a:buChar char="•"/>
          </a:pPr>
          <a:r>
            <a:rPr lang="en-US" sz="4800" b="0" i="0" kern="1200" dirty="0"/>
            <a:t>PRESUME COMPETENCE!!</a:t>
          </a:r>
        </a:p>
      </dsp:txBody>
      <dsp:txXfrm>
        <a:off x="2362208" y="3985502"/>
        <a:ext cx="5068078" cy="1743683"/>
      </dsp:txXfrm>
    </dsp:sp>
    <dsp:sp modelId="{994456CE-D1C4-4C7D-B60D-B8923F3B73F4}">
      <dsp:nvSpPr>
        <dsp:cNvPr id="0" name=""/>
        <dsp:cNvSpPr/>
      </dsp:nvSpPr>
      <dsp:spPr>
        <a:xfrm>
          <a:off x="336" y="3193107"/>
          <a:ext cx="2365206" cy="2902148"/>
        </a:xfrm>
        <a:prstGeom prst="roundRect">
          <a:avLst/>
        </a:prstGeom>
        <a:solidFill>
          <a:srgbClr val="00B050"/>
        </a:solidFill>
        <a:ln w="1905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78105" rIns="156210" bIns="78105" numCol="1" spcCol="1270" anchor="ctr" anchorCtr="0">
          <a:noAutofit/>
        </a:bodyPr>
        <a:lstStyle/>
        <a:p>
          <a:pPr marL="0" lvl="0" indent="0" algn="ctr" defTabSz="1822450">
            <a:lnSpc>
              <a:spcPct val="90000"/>
            </a:lnSpc>
            <a:spcBef>
              <a:spcPct val="0"/>
            </a:spcBef>
            <a:spcAft>
              <a:spcPct val="35000"/>
            </a:spcAft>
            <a:buNone/>
          </a:pPr>
          <a:r>
            <a:rPr lang="en-US" sz="4100" kern="1200" dirty="0"/>
            <a:t>DO</a:t>
          </a:r>
        </a:p>
      </dsp:txBody>
      <dsp:txXfrm>
        <a:off x="115796" y="3308567"/>
        <a:ext cx="2134286" cy="2671228"/>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A4A7F5-7DBD-4A72-BD58-5D02C319F870}" type="datetimeFigureOut">
              <a:rPr lang="en-GB" smtClean="0"/>
              <a:t>30/07/2019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FAB17B-D81E-48BB-A73C-AF8358410BE2}" type="slidenum">
              <a:rPr lang="en-GB" smtClean="0"/>
              <a:t>‹#›</a:t>
            </a:fld>
            <a:endParaRPr lang="en-GB"/>
          </a:p>
        </p:txBody>
      </p:sp>
    </p:spTree>
    <p:extLst>
      <p:ext uri="{BB962C8B-B14F-4D97-AF65-F5344CB8AC3E}">
        <p14:creationId xmlns:p14="http://schemas.microsoft.com/office/powerpoint/2010/main" val="120748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1ED6CA5-E683-4A4D-9C90-F872F6CF1294}" type="slidenum">
              <a:rPr lang="en-US" smtClean="0"/>
              <a:t>23</a:t>
            </a:fld>
            <a:endParaRPr lang="en-US"/>
          </a:p>
        </p:txBody>
      </p:sp>
      <p:sp>
        <p:nvSpPr>
          <p:cNvPr id="7" name="Footer Placeholder 6"/>
          <p:cNvSpPr>
            <a:spLocks noGrp="1"/>
          </p:cNvSpPr>
          <p:nvPr>
            <p:ph type="ftr" sz="quarter" idx="13"/>
          </p:nvPr>
        </p:nvSpPr>
        <p:spPr/>
        <p:txBody>
          <a:bodyPr/>
          <a:lstStyle/>
          <a:p>
            <a:endParaRPr lang="en-US"/>
          </a:p>
        </p:txBody>
      </p:sp>
      <p:sp>
        <p:nvSpPr>
          <p:cNvPr id="8" name="Header Placeholder 7"/>
          <p:cNvSpPr>
            <a:spLocks noGrp="1"/>
          </p:cNvSpPr>
          <p:nvPr>
            <p:ph type="hdr" sz="quarter" idx="14"/>
          </p:nvPr>
        </p:nvSpPr>
        <p:spPr/>
        <p:txBody>
          <a:bodyPr/>
          <a:lstStyle/>
          <a:p>
            <a:r>
              <a:rPr lang="en-US"/>
              <a:t>AT Roundtable Series, Day 3 Communication</a:t>
            </a:r>
          </a:p>
        </p:txBody>
      </p:sp>
      <p:sp>
        <p:nvSpPr>
          <p:cNvPr id="9" name="Date Placeholder 8"/>
          <p:cNvSpPr>
            <a:spLocks noGrp="1"/>
          </p:cNvSpPr>
          <p:nvPr>
            <p:ph type="dt" idx="15"/>
          </p:nvPr>
        </p:nvSpPr>
        <p:spPr/>
        <p:txBody>
          <a:bodyPr/>
          <a:lstStyle/>
          <a:p>
            <a:r>
              <a:rPr lang="en-US"/>
              <a:t>4/23/14</a:t>
            </a:r>
          </a:p>
        </p:txBody>
      </p:sp>
    </p:spTree>
    <p:extLst>
      <p:ext uri="{BB962C8B-B14F-4D97-AF65-F5344CB8AC3E}">
        <p14:creationId xmlns:p14="http://schemas.microsoft.com/office/powerpoint/2010/main" val="4199072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Partners can help choose the right message, then need to respond to increase communication</a:t>
            </a:r>
          </a:p>
          <a:p>
            <a:r>
              <a:rPr lang="en-US" dirty="0"/>
              <a:t>The user must understand the symbols</a:t>
            </a:r>
            <a:r>
              <a:rPr lang="en-US" baseline="0" dirty="0"/>
              <a:t> and know when to use them.</a:t>
            </a:r>
            <a:endParaRPr lang="en-US" dirty="0"/>
          </a:p>
        </p:txBody>
      </p:sp>
      <p:sp>
        <p:nvSpPr>
          <p:cNvPr id="6" name="Slide Number Placeholder 5"/>
          <p:cNvSpPr>
            <a:spLocks noGrp="1"/>
          </p:cNvSpPr>
          <p:nvPr>
            <p:ph type="sldNum" sz="quarter" idx="12"/>
          </p:nvPr>
        </p:nvSpPr>
        <p:spPr/>
        <p:txBody>
          <a:bodyPr/>
          <a:lstStyle/>
          <a:p>
            <a:fld id="{B1ED6CA5-E683-4A4D-9C90-F872F6CF1294}" type="slidenum">
              <a:rPr lang="en-US" smtClean="0"/>
              <a:t>32</a:t>
            </a:fld>
            <a:endParaRPr lang="en-US"/>
          </a:p>
        </p:txBody>
      </p:sp>
      <p:sp>
        <p:nvSpPr>
          <p:cNvPr id="7" name="Footer Placeholder 6"/>
          <p:cNvSpPr>
            <a:spLocks noGrp="1"/>
          </p:cNvSpPr>
          <p:nvPr>
            <p:ph type="ftr" sz="quarter" idx="13"/>
          </p:nvPr>
        </p:nvSpPr>
        <p:spPr/>
        <p:txBody>
          <a:bodyPr/>
          <a:lstStyle/>
          <a:p>
            <a:endParaRPr lang="en-US"/>
          </a:p>
        </p:txBody>
      </p:sp>
      <p:sp>
        <p:nvSpPr>
          <p:cNvPr id="8" name="Header Placeholder 7"/>
          <p:cNvSpPr>
            <a:spLocks noGrp="1"/>
          </p:cNvSpPr>
          <p:nvPr>
            <p:ph type="hdr" sz="quarter" idx="14"/>
          </p:nvPr>
        </p:nvSpPr>
        <p:spPr/>
        <p:txBody>
          <a:bodyPr/>
          <a:lstStyle/>
          <a:p>
            <a:r>
              <a:rPr lang="en-US"/>
              <a:t>AT Roundtable Series, Day 3 Communication</a:t>
            </a:r>
          </a:p>
        </p:txBody>
      </p:sp>
      <p:sp>
        <p:nvSpPr>
          <p:cNvPr id="9" name="Date Placeholder 8"/>
          <p:cNvSpPr>
            <a:spLocks noGrp="1"/>
          </p:cNvSpPr>
          <p:nvPr>
            <p:ph type="dt" idx="15"/>
          </p:nvPr>
        </p:nvSpPr>
        <p:spPr/>
        <p:txBody>
          <a:bodyPr/>
          <a:lstStyle/>
          <a:p>
            <a:r>
              <a:rPr lang="en-US"/>
              <a:t>4/23/14</a:t>
            </a:r>
          </a:p>
        </p:txBody>
      </p:sp>
    </p:spTree>
    <p:extLst>
      <p:ext uri="{BB962C8B-B14F-4D97-AF65-F5344CB8AC3E}">
        <p14:creationId xmlns:p14="http://schemas.microsoft.com/office/powerpoint/2010/main" val="733765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1ED6CA5-E683-4A4D-9C90-F872F6CF1294}" type="slidenum">
              <a:rPr lang="en-US" smtClean="0"/>
              <a:t>33</a:t>
            </a:fld>
            <a:endParaRPr lang="en-US"/>
          </a:p>
        </p:txBody>
      </p:sp>
      <p:sp>
        <p:nvSpPr>
          <p:cNvPr id="7" name="Footer Placeholder 6"/>
          <p:cNvSpPr>
            <a:spLocks noGrp="1"/>
          </p:cNvSpPr>
          <p:nvPr>
            <p:ph type="ftr" sz="quarter" idx="13"/>
          </p:nvPr>
        </p:nvSpPr>
        <p:spPr/>
        <p:txBody>
          <a:bodyPr/>
          <a:lstStyle/>
          <a:p>
            <a:endParaRPr lang="en-US"/>
          </a:p>
        </p:txBody>
      </p:sp>
      <p:sp>
        <p:nvSpPr>
          <p:cNvPr id="8" name="Header Placeholder 7"/>
          <p:cNvSpPr>
            <a:spLocks noGrp="1"/>
          </p:cNvSpPr>
          <p:nvPr>
            <p:ph type="hdr" sz="quarter" idx="14"/>
          </p:nvPr>
        </p:nvSpPr>
        <p:spPr/>
        <p:txBody>
          <a:bodyPr/>
          <a:lstStyle/>
          <a:p>
            <a:r>
              <a:rPr lang="en-US"/>
              <a:t>AT Roundtable Series, Day 3 Communication</a:t>
            </a:r>
          </a:p>
        </p:txBody>
      </p:sp>
      <p:sp>
        <p:nvSpPr>
          <p:cNvPr id="9" name="Date Placeholder 8"/>
          <p:cNvSpPr>
            <a:spLocks noGrp="1"/>
          </p:cNvSpPr>
          <p:nvPr>
            <p:ph type="dt" idx="15"/>
          </p:nvPr>
        </p:nvSpPr>
        <p:spPr/>
        <p:txBody>
          <a:bodyPr/>
          <a:lstStyle/>
          <a:p>
            <a:r>
              <a:rPr lang="en-US"/>
              <a:t>4/23/14</a:t>
            </a:r>
          </a:p>
        </p:txBody>
      </p:sp>
    </p:spTree>
    <p:extLst>
      <p:ext uri="{BB962C8B-B14F-4D97-AF65-F5344CB8AC3E}">
        <p14:creationId xmlns:p14="http://schemas.microsoft.com/office/powerpoint/2010/main" val="1603869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1ED6CA5-E683-4A4D-9C90-F872F6CF1294}" type="slidenum">
              <a:rPr lang="en-US" smtClean="0"/>
              <a:t>34</a:t>
            </a:fld>
            <a:endParaRPr lang="en-US"/>
          </a:p>
        </p:txBody>
      </p:sp>
      <p:sp>
        <p:nvSpPr>
          <p:cNvPr id="7" name="Footer Placeholder 6"/>
          <p:cNvSpPr>
            <a:spLocks noGrp="1"/>
          </p:cNvSpPr>
          <p:nvPr>
            <p:ph type="ftr" sz="quarter" idx="13"/>
          </p:nvPr>
        </p:nvSpPr>
        <p:spPr/>
        <p:txBody>
          <a:bodyPr/>
          <a:lstStyle/>
          <a:p>
            <a:endParaRPr lang="en-US"/>
          </a:p>
        </p:txBody>
      </p:sp>
      <p:sp>
        <p:nvSpPr>
          <p:cNvPr id="8" name="Header Placeholder 7"/>
          <p:cNvSpPr>
            <a:spLocks noGrp="1"/>
          </p:cNvSpPr>
          <p:nvPr>
            <p:ph type="hdr" sz="quarter" idx="14"/>
          </p:nvPr>
        </p:nvSpPr>
        <p:spPr/>
        <p:txBody>
          <a:bodyPr/>
          <a:lstStyle/>
          <a:p>
            <a:r>
              <a:rPr lang="en-US"/>
              <a:t>AT Roundtable Series, Day 3 Communication</a:t>
            </a:r>
          </a:p>
        </p:txBody>
      </p:sp>
      <p:sp>
        <p:nvSpPr>
          <p:cNvPr id="9" name="Date Placeholder 8"/>
          <p:cNvSpPr>
            <a:spLocks noGrp="1"/>
          </p:cNvSpPr>
          <p:nvPr>
            <p:ph type="dt" idx="15"/>
          </p:nvPr>
        </p:nvSpPr>
        <p:spPr/>
        <p:txBody>
          <a:bodyPr/>
          <a:lstStyle/>
          <a:p>
            <a:r>
              <a:rPr lang="en-US"/>
              <a:t>4/23/14</a:t>
            </a:r>
          </a:p>
        </p:txBody>
      </p:sp>
    </p:spTree>
    <p:extLst>
      <p:ext uri="{BB962C8B-B14F-4D97-AF65-F5344CB8AC3E}">
        <p14:creationId xmlns:p14="http://schemas.microsoft.com/office/powerpoint/2010/main" val="460598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don’t know what these individuals can learn but we do know that they will not learn if we</a:t>
            </a:r>
            <a:r>
              <a:rPr lang="en-US" baseline="0" dirty="0"/>
              <a:t> do not teach them.  </a:t>
            </a:r>
          </a:p>
          <a:p>
            <a:endParaRPr lang="en-US" dirty="0"/>
          </a:p>
          <a:p>
            <a:r>
              <a:rPr lang="en-US" b="1" dirty="0"/>
              <a:t>Least dangerous assumption- </a:t>
            </a:r>
            <a:r>
              <a:rPr lang="en-US" dirty="0"/>
              <a:t>if</a:t>
            </a:r>
            <a:r>
              <a:rPr lang="en-US" baseline="0" dirty="0"/>
              <a:t> no conclusive data is available, educational decisions should be based on assumptions that, even if incorrect, will not negatively impact the students’ ability to function independently as adults. </a:t>
            </a:r>
          </a:p>
          <a:p>
            <a:endParaRPr lang="en-US" baseline="0" dirty="0"/>
          </a:p>
          <a:p>
            <a:endParaRPr lang="en-US" dirty="0"/>
          </a:p>
        </p:txBody>
      </p:sp>
      <p:sp>
        <p:nvSpPr>
          <p:cNvPr id="6" name="Slide Number Placeholder 5"/>
          <p:cNvSpPr>
            <a:spLocks noGrp="1"/>
          </p:cNvSpPr>
          <p:nvPr>
            <p:ph type="sldNum" sz="quarter" idx="12"/>
          </p:nvPr>
        </p:nvSpPr>
        <p:spPr/>
        <p:txBody>
          <a:bodyPr/>
          <a:lstStyle/>
          <a:p>
            <a:fld id="{B1ED6CA5-E683-4A4D-9C90-F872F6CF1294}" type="slidenum">
              <a:rPr lang="en-US" smtClean="0"/>
              <a:t>35</a:t>
            </a:fld>
            <a:endParaRPr lang="en-US"/>
          </a:p>
        </p:txBody>
      </p:sp>
      <p:sp>
        <p:nvSpPr>
          <p:cNvPr id="7" name="Footer Placeholder 6"/>
          <p:cNvSpPr>
            <a:spLocks noGrp="1"/>
          </p:cNvSpPr>
          <p:nvPr>
            <p:ph type="ftr" sz="quarter" idx="13"/>
          </p:nvPr>
        </p:nvSpPr>
        <p:spPr/>
        <p:txBody>
          <a:bodyPr/>
          <a:lstStyle/>
          <a:p>
            <a:endParaRPr lang="en-US"/>
          </a:p>
        </p:txBody>
      </p:sp>
      <p:sp>
        <p:nvSpPr>
          <p:cNvPr id="8" name="Header Placeholder 7"/>
          <p:cNvSpPr>
            <a:spLocks noGrp="1"/>
          </p:cNvSpPr>
          <p:nvPr>
            <p:ph type="hdr" sz="quarter" idx="14"/>
          </p:nvPr>
        </p:nvSpPr>
        <p:spPr/>
        <p:txBody>
          <a:bodyPr/>
          <a:lstStyle/>
          <a:p>
            <a:r>
              <a:rPr lang="en-US"/>
              <a:t>AT Roundtable Series, Day 3 Communication</a:t>
            </a:r>
          </a:p>
        </p:txBody>
      </p:sp>
      <p:sp>
        <p:nvSpPr>
          <p:cNvPr id="9" name="Date Placeholder 8"/>
          <p:cNvSpPr>
            <a:spLocks noGrp="1"/>
          </p:cNvSpPr>
          <p:nvPr>
            <p:ph type="dt" idx="15"/>
          </p:nvPr>
        </p:nvSpPr>
        <p:spPr/>
        <p:txBody>
          <a:bodyPr/>
          <a:lstStyle/>
          <a:p>
            <a:r>
              <a:rPr lang="en-US"/>
              <a:t>4/23/14</a:t>
            </a:r>
          </a:p>
        </p:txBody>
      </p:sp>
    </p:spTree>
    <p:extLst>
      <p:ext uri="{BB962C8B-B14F-4D97-AF65-F5344CB8AC3E}">
        <p14:creationId xmlns:p14="http://schemas.microsoft.com/office/powerpoint/2010/main" val="17117398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http://youtu.be/vNZVV4Ciccg</a:t>
            </a:r>
          </a:p>
        </p:txBody>
      </p:sp>
      <p:sp>
        <p:nvSpPr>
          <p:cNvPr id="6" name="Slide Number Placeholder 5"/>
          <p:cNvSpPr>
            <a:spLocks noGrp="1"/>
          </p:cNvSpPr>
          <p:nvPr>
            <p:ph type="sldNum" sz="quarter" idx="12"/>
          </p:nvPr>
        </p:nvSpPr>
        <p:spPr/>
        <p:txBody>
          <a:bodyPr/>
          <a:lstStyle/>
          <a:p>
            <a:fld id="{B1ED6CA5-E683-4A4D-9C90-F872F6CF1294}" type="slidenum">
              <a:rPr lang="en-US" smtClean="0"/>
              <a:t>36</a:t>
            </a:fld>
            <a:endParaRPr lang="en-US"/>
          </a:p>
        </p:txBody>
      </p:sp>
      <p:sp>
        <p:nvSpPr>
          <p:cNvPr id="7" name="Footer Placeholder 6"/>
          <p:cNvSpPr>
            <a:spLocks noGrp="1"/>
          </p:cNvSpPr>
          <p:nvPr>
            <p:ph type="ftr" sz="quarter" idx="13"/>
          </p:nvPr>
        </p:nvSpPr>
        <p:spPr/>
        <p:txBody>
          <a:bodyPr/>
          <a:lstStyle/>
          <a:p>
            <a:endParaRPr lang="en-US"/>
          </a:p>
        </p:txBody>
      </p:sp>
      <p:sp>
        <p:nvSpPr>
          <p:cNvPr id="8" name="Header Placeholder 7"/>
          <p:cNvSpPr>
            <a:spLocks noGrp="1"/>
          </p:cNvSpPr>
          <p:nvPr>
            <p:ph type="hdr" sz="quarter" idx="14"/>
          </p:nvPr>
        </p:nvSpPr>
        <p:spPr/>
        <p:txBody>
          <a:bodyPr/>
          <a:lstStyle/>
          <a:p>
            <a:r>
              <a:rPr lang="en-US"/>
              <a:t>AT Roundtable Series, Day 3 Communication</a:t>
            </a:r>
          </a:p>
        </p:txBody>
      </p:sp>
      <p:sp>
        <p:nvSpPr>
          <p:cNvPr id="9" name="Date Placeholder 8"/>
          <p:cNvSpPr>
            <a:spLocks noGrp="1"/>
          </p:cNvSpPr>
          <p:nvPr>
            <p:ph type="dt" idx="15"/>
          </p:nvPr>
        </p:nvSpPr>
        <p:spPr/>
        <p:txBody>
          <a:bodyPr/>
          <a:lstStyle/>
          <a:p>
            <a:r>
              <a:rPr lang="en-US"/>
              <a:t>4/23/14</a:t>
            </a:r>
          </a:p>
        </p:txBody>
      </p:sp>
    </p:spTree>
    <p:extLst>
      <p:ext uri="{BB962C8B-B14F-4D97-AF65-F5344CB8AC3E}">
        <p14:creationId xmlns:p14="http://schemas.microsoft.com/office/powerpoint/2010/main" val="1262795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an individual with a little speech can benefit from AAC. </a:t>
            </a:r>
          </a:p>
          <a:p>
            <a:r>
              <a:rPr lang="en-US" dirty="0"/>
              <a:t>Communication should be functional, even with unfamiliar partners. </a:t>
            </a:r>
          </a:p>
          <a:p>
            <a:r>
              <a:rPr lang="en-US" dirty="0"/>
              <a:t>AAC provides a means :</a:t>
            </a:r>
          </a:p>
          <a:p>
            <a:r>
              <a:rPr lang="en-US" dirty="0"/>
              <a:t>	of communicating</a:t>
            </a:r>
            <a:r>
              <a:rPr lang="en-US" baseline="0" dirty="0"/>
              <a:t> more understandably</a:t>
            </a:r>
          </a:p>
          <a:p>
            <a:r>
              <a:rPr lang="en-US" baseline="0" dirty="0"/>
              <a:t>	expressing the exact message one wishes to express</a:t>
            </a:r>
          </a:p>
          <a:p>
            <a:r>
              <a:rPr lang="en-US" baseline="0" dirty="0"/>
              <a:t>	communicating with greater independence</a:t>
            </a:r>
          </a:p>
          <a:p>
            <a:r>
              <a:rPr lang="en-US" baseline="0" dirty="0"/>
              <a:t>	participating in longer interactions</a:t>
            </a:r>
          </a:p>
          <a:p>
            <a:r>
              <a:rPr lang="en-US" baseline="0" dirty="0"/>
              <a:t>	expanding language and communication skills</a:t>
            </a:r>
          </a:p>
          <a:p>
            <a:endParaRPr lang="en-US" dirty="0"/>
          </a:p>
        </p:txBody>
      </p:sp>
      <p:sp>
        <p:nvSpPr>
          <p:cNvPr id="6" name="Slide Number Placeholder 5"/>
          <p:cNvSpPr>
            <a:spLocks noGrp="1"/>
          </p:cNvSpPr>
          <p:nvPr>
            <p:ph type="sldNum" sz="quarter" idx="12"/>
          </p:nvPr>
        </p:nvSpPr>
        <p:spPr/>
        <p:txBody>
          <a:bodyPr/>
          <a:lstStyle/>
          <a:p>
            <a:fld id="{B1ED6CA5-E683-4A4D-9C90-F872F6CF1294}" type="slidenum">
              <a:rPr lang="en-US" smtClean="0"/>
              <a:t>38</a:t>
            </a:fld>
            <a:endParaRPr lang="en-US"/>
          </a:p>
        </p:txBody>
      </p:sp>
      <p:sp>
        <p:nvSpPr>
          <p:cNvPr id="7" name="Footer Placeholder 6"/>
          <p:cNvSpPr>
            <a:spLocks noGrp="1"/>
          </p:cNvSpPr>
          <p:nvPr>
            <p:ph type="ftr" sz="quarter" idx="13"/>
          </p:nvPr>
        </p:nvSpPr>
        <p:spPr/>
        <p:txBody>
          <a:bodyPr/>
          <a:lstStyle/>
          <a:p>
            <a:endParaRPr lang="en-US"/>
          </a:p>
        </p:txBody>
      </p:sp>
      <p:sp>
        <p:nvSpPr>
          <p:cNvPr id="8" name="Header Placeholder 7"/>
          <p:cNvSpPr>
            <a:spLocks noGrp="1"/>
          </p:cNvSpPr>
          <p:nvPr>
            <p:ph type="hdr" sz="quarter" idx="14"/>
          </p:nvPr>
        </p:nvSpPr>
        <p:spPr/>
        <p:txBody>
          <a:bodyPr/>
          <a:lstStyle/>
          <a:p>
            <a:r>
              <a:rPr lang="en-US"/>
              <a:t>AT Roundtable Series, Day 3 Communication</a:t>
            </a:r>
          </a:p>
        </p:txBody>
      </p:sp>
      <p:sp>
        <p:nvSpPr>
          <p:cNvPr id="9" name="Date Placeholder 8"/>
          <p:cNvSpPr>
            <a:spLocks noGrp="1"/>
          </p:cNvSpPr>
          <p:nvPr>
            <p:ph type="dt" idx="15"/>
          </p:nvPr>
        </p:nvSpPr>
        <p:spPr/>
        <p:txBody>
          <a:bodyPr/>
          <a:lstStyle/>
          <a:p>
            <a:r>
              <a:rPr lang="en-US"/>
              <a:t>4/23/14</a:t>
            </a:r>
          </a:p>
        </p:txBody>
      </p:sp>
    </p:spTree>
    <p:extLst>
      <p:ext uri="{BB962C8B-B14F-4D97-AF65-F5344CB8AC3E}">
        <p14:creationId xmlns:p14="http://schemas.microsoft.com/office/powerpoint/2010/main" val="3686371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Maslow’s Hierarchy of Needs, 1943</a:t>
            </a:r>
          </a:p>
          <a:p>
            <a:pPr lvl="1"/>
            <a:r>
              <a:rPr lang="en-US" dirty="0"/>
              <a:t>Physiological or biological needs</a:t>
            </a:r>
          </a:p>
          <a:p>
            <a:pPr lvl="1"/>
            <a:r>
              <a:rPr lang="en-US" dirty="0"/>
              <a:t>Safety</a:t>
            </a:r>
          </a:p>
          <a:p>
            <a:pPr lvl="1"/>
            <a:r>
              <a:rPr lang="en-US" dirty="0"/>
              <a:t>Love, affection and belongingness</a:t>
            </a:r>
          </a:p>
          <a:p>
            <a:pPr lvl="1"/>
            <a:r>
              <a:rPr lang="en-US" dirty="0"/>
              <a:t>Esteem</a:t>
            </a:r>
          </a:p>
          <a:p>
            <a:pPr lvl="1"/>
            <a:r>
              <a:rPr lang="en-US" dirty="0"/>
              <a:t>Self-actualization</a:t>
            </a:r>
          </a:p>
          <a:p>
            <a:endParaRPr lang="en-US" dirty="0"/>
          </a:p>
        </p:txBody>
      </p:sp>
      <p:sp>
        <p:nvSpPr>
          <p:cNvPr id="6" name="Slide Number Placeholder 5"/>
          <p:cNvSpPr>
            <a:spLocks noGrp="1"/>
          </p:cNvSpPr>
          <p:nvPr>
            <p:ph type="sldNum" sz="quarter" idx="12"/>
          </p:nvPr>
        </p:nvSpPr>
        <p:spPr/>
        <p:txBody>
          <a:bodyPr/>
          <a:lstStyle/>
          <a:p>
            <a:fld id="{B1ED6CA5-E683-4A4D-9C90-F872F6CF1294}" type="slidenum">
              <a:rPr lang="en-US" smtClean="0"/>
              <a:t>40</a:t>
            </a:fld>
            <a:endParaRPr lang="en-US"/>
          </a:p>
        </p:txBody>
      </p:sp>
      <p:sp>
        <p:nvSpPr>
          <p:cNvPr id="7" name="Footer Placeholder 6"/>
          <p:cNvSpPr>
            <a:spLocks noGrp="1"/>
          </p:cNvSpPr>
          <p:nvPr>
            <p:ph type="ftr" sz="quarter" idx="13"/>
          </p:nvPr>
        </p:nvSpPr>
        <p:spPr/>
        <p:txBody>
          <a:bodyPr/>
          <a:lstStyle/>
          <a:p>
            <a:endParaRPr lang="en-US"/>
          </a:p>
        </p:txBody>
      </p:sp>
      <p:sp>
        <p:nvSpPr>
          <p:cNvPr id="8" name="Header Placeholder 7"/>
          <p:cNvSpPr>
            <a:spLocks noGrp="1"/>
          </p:cNvSpPr>
          <p:nvPr>
            <p:ph type="hdr" sz="quarter" idx="14"/>
          </p:nvPr>
        </p:nvSpPr>
        <p:spPr/>
        <p:txBody>
          <a:bodyPr/>
          <a:lstStyle/>
          <a:p>
            <a:r>
              <a:rPr lang="en-US"/>
              <a:t>AT Roundtable Series, Day 3 Communication</a:t>
            </a:r>
          </a:p>
        </p:txBody>
      </p:sp>
      <p:sp>
        <p:nvSpPr>
          <p:cNvPr id="9" name="Date Placeholder 8"/>
          <p:cNvSpPr>
            <a:spLocks noGrp="1"/>
          </p:cNvSpPr>
          <p:nvPr>
            <p:ph type="dt" idx="15"/>
          </p:nvPr>
        </p:nvSpPr>
        <p:spPr/>
        <p:txBody>
          <a:bodyPr/>
          <a:lstStyle/>
          <a:p>
            <a:r>
              <a:rPr lang="en-US"/>
              <a:t>4/23/14</a:t>
            </a:r>
          </a:p>
        </p:txBody>
      </p:sp>
    </p:spTree>
    <p:extLst>
      <p:ext uri="{BB962C8B-B14F-4D97-AF65-F5344CB8AC3E}">
        <p14:creationId xmlns:p14="http://schemas.microsoft.com/office/powerpoint/2010/main" val="36097319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hear things like:</a:t>
            </a:r>
          </a:p>
          <a:p>
            <a:r>
              <a:rPr lang="en-US" dirty="0"/>
              <a:t>“AAC will keep him from talking.”</a:t>
            </a:r>
          </a:p>
          <a:p>
            <a:r>
              <a:rPr lang="en-US" dirty="0"/>
              <a:t>“AA means we’re giving up on speech.”</a:t>
            </a:r>
          </a:p>
          <a:p>
            <a:r>
              <a:rPr lang="en-US" dirty="0"/>
              <a:t>“AAC will become a crutch. She won’t want to work on her speech anymore.”</a:t>
            </a:r>
          </a:p>
          <a:p>
            <a:r>
              <a:rPr lang="en-US" dirty="0"/>
              <a:t>“She’s too young.  We need to give her more of a chance to use her speech before introducing AAC.”</a:t>
            </a:r>
          </a:p>
          <a:p>
            <a:endParaRPr lang="en-US" dirty="0"/>
          </a:p>
          <a:p>
            <a:r>
              <a:rPr lang="en-US" dirty="0"/>
              <a:t>Meta-analysis of previous studies of speech production</a:t>
            </a:r>
            <a:r>
              <a:rPr lang="en-US" baseline="0" dirty="0"/>
              <a:t> before, during and after AAC intervention:</a:t>
            </a:r>
          </a:p>
          <a:p>
            <a:r>
              <a:rPr lang="en-US" baseline="0" dirty="0"/>
              <a:t>89% increase in speech production</a:t>
            </a:r>
          </a:p>
          <a:p>
            <a:r>
              <a:rPr lang="en-US" baseline="0" dirty="0"/>
              <a:t>11% no change</a:t>
            </a:r>
          </a:p>
          <a:p>
            <a:r>
              <a:rPr lang="en-US" baseline="0" dirty="0"/>
              <a:t>0% decrease in speech production</a:t>
            </a:r>
          </a:p>
          <a:p>
            <a:r>
              <a:rPr lang="en-US" baseline="0" dirty="0"/>
              <a:t>(Millar, Light &amp; Schlosser 2006)</a:t>
            </a:r>
            <a:endParaRPr lang="en-US" dirty="0"/>
          </a:p>
        </p:txBody>
      </p:sp>
      <p:sp>
        <p:nvSpPr>
          <p:cNvPr id="6" name="Slide Number Placeholder 5"/>
          <p:cNvSpPr>
            <a:spLocks noGrp="1"/>
          </p:cNvSpPr>
          <p:nvPr>
            <p:ph type="sldNum" sz="quarter" idx="12"/>
          </p:nvPr>
        </p:nvSpPr>
        <p:spPr/>
        <p:txBody>
          <a:bodyPr/>
          <a:lstStyle/>
          <a:p>
            <a:fld id="{B1ED6CA5-E683-4A4D-9C90-F872F6CF1294}" type="slidenum">
              <a:rPr lang="en-US" smtClean="0"/>
              <a:t>42</a:t>
            </a:fld>
            <a:endParaRPr lang="en-US"/>
          </a:p>
        </p:txBody>
      </p:sp>
      <p:sp>
        <p:nvSpPr>
          <p:cNvPr id="7" name="Footer Placeholder 6"/>
          <p:cNvSpPr>
            <a:spLocks noGrp="1"/>
          </p:cNvSpPr>
          <p:nvPr>
            <p:ph type="ftr" sz="quarter" idx="13"/>
          </p:nvPr>
        </p:nvSpPr>
        <p:spPr/>
        <p:txBody>
          <a:bodyPr/>
          <a:lstStyle/>
          <a:p>
            <a:endParaRPr lang="en-US"/>
          </a:p>
        </p:txBody>
      </p:sp>
      <p:sp>
        <p:nvSpPr>
          <p:cNvPr id="8" name="Header Placeholder 7"/>
          <p:cNvSpPr>
            <a:spLocks noGrp="1"/>
          </p:cNvSpPr>
          <p:nvPr>
            <p:ph type="hdr" sz="quarter" idx="14"/>
          </p:nvPr>
        </p:nvSpPr>
        <p:spPr/>
        <p:txBody>
          <a:bodyPr/>
          <a:lstStyle/>
          <a:p>
            <a:r>
              <a:rPr lang="en-US"/>
              <a:t>AT Roundtable Series, Day 3 Communication</a:t>
            </a:r>
          </a:p>
        </p:txBody>
      </p:sp>
      <p:sp>
        <p:nvSpPr>
          <p:cNvPr id="9" name="Date Placeholder 8"/>
          <p:cNvSpPr>
            <a:spLocks noGrp="1"/>
          </p:cNvSpPr>
          <p:nvPr>
            <p:ph type="dt" idx="15"/>
          </p:nvPr>
        </p:nvSpPr>
        <p:spPr/>
        <p:txBody>
          <a:bodyPr/>
          <a:lstStyle/>
          <a:p>
            <a:r>
              <a:rPr lang="en-US"/>
              <a:t>4/23/14</a:t>
            </a:r>
          </a:p>
        </p:txBody>
      </p:sp>
    </p:spTree>
    <p:extLst>
      <p:ext uri="{BB962C8B-B14F-4D97-AF65-F5344CB8AC3E}">
        <p14:creationId xmlns:p14="http://schemas.microsoft.com/office/powerpoint/2010/main" val="2901523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long will you wait?</a:t>
            </a:r>
          </a:p>
        </p:txBody>
      </p:sp>
      <p:sp>
        <p:nvSpPr>
          <p:cNvPr id="6" name="Slide Number Placeholder 5"/>
          <p:cNvSpPr>
            <a:spLocks noGrp="1"/>
          </p:cNvSpPr>
          <p:nvPr>
            <p:ph type="sldNum" sz="quarter" idx="12"/>
          </p:nvPr>
        </p:nvSpPr>
        <p:spPr/>
        <p:txBody>
          <a:bodyPr/>
          <a:lstStyle/>
          <a:p>
            <a:fld id="{B1ED6CA5-E683-4A4D-9C90-F872F6CF1294}" type="slidenum">
              <a:rPr lang="en-US" smtClean="0"/>
              <a:t>44</a:t>
            </a:fld>
            <a:endParaRPr lang="en-US"/>
          </a:p>
        </p:txBody>
      </p:sp>
      <p:sp>
        <p:nvSpPr>
          <p:cNvPr id="7" name="Footer Placeholder 6"/>
          <p:cNvSpPr>
            <a:spLocks noGrp="1"/>
          </p:cNvSpPr>
          <p:nvPr>
            <p:ph type="ftr" sz="quarter" idx="13"/>
          </p:nvPr>
        </p:nvSpPr>
        <p:spPr/>
        <p:txBody>
          <a:bodyPr/>
          <a:lstStyle/>
          <a:p>
            <a:endParaRPr lang="en-US"/>
          </a:p>
        </p:txBody>
      </p:sp>
      <p:sp>
        <p:nvSpPr>
          <p:cNvPr id="8" name="Header Placeholder 7"/>
          <p:cNvSpPr>
            <a:spLocks noGrp="1"/>
          </p:cNvSpPr>
          <p:nvPr>
            <p:ph type="hdr" sz="quarter" idx="14"/>
          </p:nvPr>
        </p:nvSpPr>
        <p:spPr/>
        <p:txBody>
          <a:bodyPr/>
          <a:lstStyle/>
          <a:p>
            <a:r>
              <a:rPr lang="en-US"/>
              <a:t>AT Roundtable Series, Day 3 Communication</a:t>
            </a:r>
          </a:p>
        </p:txBody>
      </p:sp>
      <p:sp>
        <p:nvSpPr>
          <p:cNvPr id="9" name="Date Placeholder 8"/>
          <p:cNvSpPr>
            <a:spLocks noGrp="1"/>
          </p:cNvSpPr>
          <p:nvPr>
            <p:ph type="dt" idx="15"/>
          </p:nvPr>
        </p:nvSpPr>
        <p:spPr/>
        <p:txBody>
          <a:bodyPr/>
          <a:lstStyle/>
          <a:p>
            <a:r>
              <a:rPr lang="en-US"/>
              <a:t>4/23/14</a:t>
            </a:r>
          </a:p>
        </p:txBody>
      </p:sp>
    </p:spTree>
    <p:extLst>
      <p:ext uri="{BB962C8B-B14F-4D97-AF65-F5344CB8AC3E}">
        <p14:creationId xmlns:p14="http://schemas.microsoft.com/office/powerpoint/2010/main" val="39132298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1ED6CA5-E683-4A4D-9C90-F872F6CF1294}" type="slidenum">
              <a:rPr lang="en-US" smtClean="0"/>
              <a:t>45</a:t>
            </a:fld>
            <a:endParaRPr lang="en-US"/>
          </a:p>
        </p:txBody>
      </p:sp>
      <p:sp>
        <p:nvSpPr>
          <p:cNvPr id="7" name="Footer Placeholder 6"/>
          <p:cNvSpPr>
            <a:spLocks noGrp="1"/>
          </p:cNvSpPr>
          <p:nvPr>
            <p:ph type="ftr" sz="quarter" idx="13"/>
          </p:nvPr>
        </p:nvSpPr>
        <p:spPr/>
        <p:txBody>
          <a:bodyPr/>
          <a:lstStyle/>
          <a:p>
            <a:endParaRPr lang="en-US"/>
          </a:p>
        </p:txBody>
      </p:sp>
      <p:sp>
        <p:nvSpPr>
          <p:cNvPr id="8" name="Header Placeholder 7"/>
          <p:cNvSpPr>
            <a:spLocks noGrp="1"/>
          </p:cNvSpPr>
          <p:nvPr>
            <p:ph type="hdr" sz="quarter" idx="14"/>
          </p:nvPr>
        </p:nvSpPr>
        <p:spPr/>
        <p:txBody>
          <a:bodyPr/>
          <a:lstStyle/>
          <a:p>
            <a:r>
              <a:rPr lang="en-US"/>
              <a:t>AT Roundtable Series, Day 3 Communication</a:t>
            </a:r>
          </a:p>
        </p:txBody>
      </p:sp>
      <p:sp>
        <p:nvSpPr>
          <p:cNvPr id="9" name="Date Placeholder 8"/>
          <p:cNvSpPr>
            <a:spLocks noGrp="1"/>
          </p:cNvSpPr>
          <p:nvPr>
            <p:ph type="dt" idx="15"/>
          </p:nvPr>
        </p:nvSpPr>
        <p:spPr/>
        <p:txBody>
          <a:bodyPr/>
          <a:lstStyle/>
          <a:p>
            <a:r>
              <a:rPr lang="en-US"/>
              <a:t>4/23/14</a:t>
            </a:r>
          </a:p>
        </p:txBody>
      </p:sp>
    </p:spTree>
    <p:extLst>
      <p:ext uri="{BB962C8B-B14F-4D97-AF65-F5344CB8AC3E}">
        <p14:creationId xmlns:p14="http://schemas.microsoft.com/office/powerpoint/2010/main" val="2947987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AAC provides a means of demonstrating and utilizing expressive language and receptive language skills when speech is not functional in one or more environments. We usually think that people using AAC have difficulties with expressive language.  But</a:t>
            </a:r>
            <a:r>
              <a:rPr lang="en-US" baseline="0" dirty="0"/>
              <a:t> some have trouble with both types of language.  </a:t>
            </a:r>
            <a:endParaRPr lang="en-US" dirty="0"/>
          </a:p>
        </p:txBody>
      </p:sp>
      <p:sp>
        <p:nvSpPr>
          <p:cNvPr id="6" name="Slide Number Placeholder 5"/>
          <p:cNvSpPr>
            <a:spLocks noGrp="1"/>
          </p:cNvSpPr>
          <p:nvPr>
            <p:ph type="sldNum" sz="quarter" idx="12"/>
          </p:nvPr>
        </p:nvSpPr>
        <p:spPr/>
        <p:txBody>
          <a:bodyPr/>
          <a:lstStyle/>
          <a:p>
            <a:fld id="{B1ED6CA5-E683-4A4D-9C90-F872F6CF1294}" type="slidenum">
              <a:rPr lang="en-US" smtClean="0"/>
              <a:t>24</a:t>
            </a:fld>
            <a:endParaRPr lang="en-US"/>
          </a:p>
        </p:txBody>
      </p:sp>
      <p:sp>
        <p:nvSpPr>
          <p:cNvPr id="7" name="Footer Placeholder 6"/>
          <p:cNvSpPr>
            <a:spLocks noGrp="1"/>
          </p:cNvSpPr>
          <p:nvPr>
            <p:ph type="ftr" sz="quarter" idx="13"/>
          </p:nvPr>
        </p:nvSpPr>
        <p:spPr/>
        <p:txBody>
          <a:bodyPr/>
          <a:lstStyle/>
          <a:p>
            <a:endParaRPr lang="en-US"/>
          </a:p>
        </p:txBody>
      </p:sp>
      <p:sp>
        <p:nvSpPr>
          <p:cNvPr id="8" name="Header Placeholder 7"/>
          <p:cNvSpPr>
            <a:spLocks noGrp="1"/>
          </p:cNvSpPr>
          <p:nvPr>
            <p:ph type="hdr" sz="quarter" idx="14"/>
          </p:nvPr>
        </p:nvSpPr>
        <p:spPr/>
        <p:txBody>
          <a:bodyPr/>
          <a:lstStyle/>
          <a:p>
            <a:r>
              <a:rPr lang="en-US"/>
              <a:t>AT Roundtable Series, Day 3 Communication</a:t>
            </a:r>
          </a:p>
        </p:txBody>
      </p:sp>
      <p:sp>
        <p:nvSpPr>
          <p:cNvPr id="9" name="Date Placeholder 8"/>
          <p:cNvSpPr>
            <a:spLocks noGrp="1"/>
          </p:cNvSpPr>
          <p:nvPr>
            <p:ph type="dt" idx="15"/>
          </p:nvPr>
        </p:nvSpPr>
        <p:spPr/>
        <p:txBody>
          <a:bodyPr/>
          <a:lstStyle/>
          <a:p>
            <a:r>
              <a:rPr lang="en-US"/>
              <a:t>4/23/14</a:t>
            </a:r>
          </a:p>
        </p:txBody>
      </p:sp>
    </p:spTree>
    <p:extLst>
      <p:ext uri="{BB962C8B-B14F-4D97-AF65-F5344CB8AC3E}">
        <p14:creationId xmlns:p14="http://schemas.microsoft.com/office/powerpoint/2010/main" val="27878659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8290" indent="-218290">
              <a:buAutoNum type="arabicPeriod"/>
            </a:pPr>
            <a:r>
              <a:rPr lang="en-US" dirty="0"/>
              <a:t>Communication Needs- unaided, light tech or high tech</a:t>
            </a:r>
          </a:p>
          <a:p>
            <a:pPr marL="218290" indent="-218290">
              <a:buAutoNum type="arabicPeriod"/>
            </a:pPr>
            <a:endParaRPr lang="en-US" dirty="0"/>
          </a:p>
          <a:p>
            <a:r>
              <a:rPr lang="en-US" dirty="0"/>
              <a:t>2. Size and Strength- can it be transported, can it be dropped or forgotten</a:t>
            </a:r>
          </a:p>
          <a:p>
            <a:r>
              <a:rPr lang="en-US" dirty="0"/>
              <a:t>     Remember, children will grow in size</a:t>
            </a:r>
            <a:r>
              <a:rPr lang="en-US" baseline="0" dirty="0"/>
              <a:t> and strength. We shouldn’t expect independence immediately, accommodations are easy in this area</a:t>
            </a:r>
          </a:p>
          <a:p>
            <a:endParaRPr lang="en-US" dirty="0"/>
          </a:p>
          <a:p>
            <a:r>
              <a:rPr lang="en-US" dirty="0"/>
              <a:t>3. Motor Skills- delays or impairments often are used as</a:t>
            </a:r>
            <a:r>
              <a:rPr lang="en-US" baseline="0" dirty="0"/>
              <a:t> a reason to withhold AAC. For some, motor skills may not improve.  We can provide assistance and accommodations with motor needs. </a:t>
            </a:r>
          </a:p>
          <a:p>
            <a:endParaRPr lang="en-US" dirty="0"/>
          </a:p>
          <a:p>
            <a:r>
              <a:rPr lang="en-US" dirty="0"/>
              <a:t>4. Vocabulary Representation- consider child’s abilities and input from family. Can you use actual objects to represent, photographs, drawings, symbols, words?</a:t>
            </a:r>
            <a:r>
              <a:rPr lang="en-US" baseline="0" dirty="0"/>
              <a:t> No actual hierarchy exists. In the early stages of development, any symbol functions the same for the child regardless of iconicity, possibly because of the child’s limited knowledge of the actual referents.</a:t>
            </a:r>
          </a:p>
          <a:p>
            <a:endParaRPr lang="en-US" dirty="0"/>
          </a:p>
          <a:p>
            <a:r>
              <a:rPr lang="en-US" dirty="0"/>
              <a:t>5. Vocabulary Organization- grids, by categories, by context, in scenes?</a:t>
            </a:r>
          </a:p>
          <a:p>
            <a:endParaRPr lang="en-US" dirty="0"/>
          </a:p>
        </p:txBody>
      </p:sp>
      <p:sp>
        <p:nvSpPr>
          <p:cNvPr id="6" name="Slide Number Placeholder 5"/>
          <p:cNvSpPr>
            <a:spLocks noGrp="1"/>
          </p:cNvSpPr>
          <p:nvPr>
            <p:ph type="sldNum" sz="quarter" idx="12"/>
          </p:nvPr>
        </p:nvSpPr>
        <p:spPr/>
        <p:txBody>
          <a:bodyPr/>
          <a:lstStyle/>
          <a:p>
            <a:fld id="{B1ED6CA5-E683-4A4D-9C90-F872F6CF1294}" type="slidenum">
              <a:rPr lang="en-US" smtClean="0"/>
              <a:t>46</a:t>
            </a:fld>
            <a:endParaRPr lang="en-US"/>
          </a:p>
        </p:txBody>
      </p:sp>
      <p:sp>
        <p:nvSpPr>
          <p:cNvPr id="7" name="Footer Placeholder 6"/>
          <p:cNvSpPr>
            <a:spLocks noGrp="1"/>
          </p:cNvSpPr>
          <p:nvPr>
            <p:ph type="ftr" sz="quarter" idx="13"/>
          </p:nvPr>
        </p:nvSpPr>
        <p:spPr/>
        <p:txBody>
          <a:bodyPr/>
          <a:lstStyle/>
          <a:p>
            <a:endParaRPr lang="en-US"/>
          </a:p>
        </p:txBody>
      </p:sp>
      <p:sp>
        <p:nvSpPr>
          <p:cNvPr id="8" name="Header Placeholder 7"/>
          <p:cNvSpPr>
            <a:spLocks noGrp="1"/>
          </p:cNvSpPr>
          <p:nvPr>
            <p:ph type="hdr" sz="quarter" idx="14"/>
          </p:nvPr>
        </p:nvSpPr>
        <p:spPr/>
        <p:txBody>
          <a:bodyPr/>
          <a:lstStyle/>
          <a:p>
            <a:r>
              <a:rPr lang="en-US"/>
              <a:t>AT Roundtable Series, Day 3 Communication</a:t>
            </a:r>
          </a:p>
        </p:txBody>
      </p:sp>
      <p:sp>
        <p:nvSpPr>
          <p:cNvPr id="9" name="Date Placeholder 8"/>
          <p:cNvSpPr>
            <a:spLocks noGrp="1"/>
          </p:cNvSpPr>
          <p:nvPr>
            <p:ph type="dt" idx="15"/>
          </p:nvPr>
        </p:nvSpPr>
        <p:spPr/>
        <p:txBody>
          <a:bodyPr/>
          <a:lstStyle/>
          <a:p>
            <a:r>
              <a:rPr lang="en-US"/>
              <a:t>4/23/14</a:t>
            </a:r>
          </a:p>
        </p:txBody>
      </p:sp>
    </p:spTree>
    <p:extLst>
      <p:ext uri="{BB962C8B-B14F-4D97-AF65-F5344CB8AC3E}">
        <p14:creationId xmlns:p14="http://schemas.microsoft.com/office/powerpoint/2010/main" val="38985092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handout!  </a:t>
            </a:r>
          </a:p>
          <a:p>
            <a:r>
              <a:rPr lang="en-US" dirty="0"/>
              <a:t>POST in classroom!</a:t>
            </a:r>
          </a:p>
        </p:txBody>
      </p:sp>
      <p:sp>
        <p:nvSpPr>
          <p:cNvPr id="4" name="Slide Number Placeholder 3"/>
          <p:cNvSpPr>
            <a:spLocks noGrp="1"/>
          </p:cNvSpPr>
          <p:nvPr>
            <p:ph type="sldNum" sz="quarter" idx="10"/>
          </p:nvPr>
        </p:nvSpPr>
        <p:spPr/>
        <p:txBody>
          <a:bodyPr/>
          <a:lstStyle/>
          <a:p>
            <a:fld id="{B1ED6CA5-E683-4A4D-9C90-F872F6CF1294}" type="slidenum">
              <a:rPr lang="en-US" smtClean="0"/>
              <a:t>53</a:t>
            </a:fld>
            <a:endParaRPr lang="en-US"/>
          </a:p>
        </p:txBody>
      </p:sp>
      <p:sp>
        <p:nvSpPr>
          <p:cNvPr id="7" name="Footer Placeholder 6"/>
          <p:cNvSpPr>
            <a:spLocks noGrp="1"/>
          </p:cNvSpPr>
          <p:nvPr>
            <p:ph type="ftr" sz="quarter" idx="11"/>
          </p:nvPr>
        </p:nvSpPr>
        <p:spPr/>
        <p:txBody>
          <a:bodyPr/>
          <a:lstStyle/>
          <a:p>
            <a:endParaRPr lang="en-US"/>
          </a:p>
        </p:txBody>
      </p:sp>
      <p:sp>
        <p:nvSpPr>
          <p:cNvPr id="8" name="Header Placeholder 7"/>
          <p:cNvSpPr>
            <a:spLocks noGrp="1"/>
          </p:cNvSpPr>
          <p:nvPr>
            <p:ph type="hdr" sz="quarter" idx="12"/>
          </p:nvPr>
        </p:nvSpPr>
        <p:spPr/>
        <p:txBody>
          <a:bodyPr/>
          <a:lstStyle/>
          <a:p>
            <a:r>
              <a:rPr lang="en-US"/>
              <a:t>AT Roundtable Series, Day 3 Communication</a:t>
            </a:r>
          </a:p>
        </p:txBody>
      </p:sp>
      <p:sp>
        <p:nvSpPr>
          <p:cNvPr id="9" name="Date Placeholder 8"/>
          <p:cNvSpPr>
            <a:spLocks noGrp="1"/>
          </p:cNvSpPr>
          <p:nvPr>
            <p:ph type="dt" idx="13"/>
          </p:nvPr>
        </p:nvSpPr>
        <p:spPr/>
        <p:txBody>
          <a:bodyPr/>
          <a:lstStyle/>
          <a:p>
            <a:r>
              <a:rPr lang="en-US"/>
              <a:t>4/23/14</a:t>
            </a:r>
          </a:p>
        </p:txBody>
      </p:sp>
    </p:spTree>
    <p:extLst>
      <p:ext uri="{BB962C8B-B14F-4D97-AF65-F5344CB8AC3E}">
        <p14:creationId xmlns:p14="http://schemas.microsoft.com/office/powerpoint/2010/main" val="3546171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Producers</a:t>
            </a:r>
            <a:r>
              <a:rPr lang="en-US" baseline="0" dirty="0"/>
              <a:t> vs. non picture producers….</a:t>
            </a:r>
            <a:endParaRPr lang="en-US" dirty="0"/>
          </a:p>
        </p:txBody>
      </p:sp>
      <p:sp>
        <p:nvSpPr>
          <p:cNvPr id="4" name="Slide Number Placeholder 3"/>
          <p:cNvSpPr>
            <a:spLocks noGrp="1"/>
          </p:cNvSpPr>
          <p:nvPr>
            <p:ph type="sldNum" sz="quarter" idx="10"/>
          </p:nvPr>
        </p:nvSpPr>
        <p:spPr/>
        <p:txBody>
          <a:bodyPr/>
          <a:lstStyle/>
          <a:p>
            <a:fld id="{B1ED6CA5-E683-4A4D-9C90-F872F6CF1294}" type="slidenum">
              <a:rPr lang="en-US" smtClean="0"/>
              <a:t>65</a:t>
            </a:fld>
            <a:endParaRPr lang="en-US"/>
          </a:p>
        </p:txBody>
      </p:sp>
      <p:sp>
        <p:nvSpPr>
          <p:cNvPr id="7" name="Footer Placeholder 6"/>
          <p:cNvSpPr>
            <a:spLocks noGrp="1"/>
          </p:cNvSpPr>
          <p:nvPr>
            <p:ph type="ftr" sz="quarter" idx="11"/>
          </p:nvPr>
        </p:nvSpPr>
        <p:spPr/>
        <p:txBody>
          <a:bodyPr/>
          <a:lstStyle/>
          <a:p>
            <a:endParaRPr lang="en-US"/>
          </a:p>
        </p:txBody>
      </p:sp>
      <p:sp>
        <p:nvSpPr>
          <p:cNvPr id="8" name="Header Placeholder 7"/>
          <p:cNvSpPr>
            <a:spLocks noGrp="1"/>
          </p:cNvSpPr>
          <p:nvPr>
            <p:ph type="hdr" sz="quarter" idx="12"/>
          </p:nvPr>
        </p:nvSpPr>
        <p:spPr/>
        <p:txBody>
          <a:bodyPr/>
          <a:lstStyle/>
          <a:p>
            <a:r>
              <a:rPr lang="en-US"/>
              <a:t>AT Roundtable Series, Day 3 Communication</a:t>
            </a:r>
          </a:p>
        </p:txBody>
      </p:sp>
      <p:sp>
        <p:nvSpPr>
          <p:cNvPr id="9" name="Date Placeholder 8"/>
          <p:cNvSpPr>
            <a:spLocks noGrp="1"/>
          </p:cNvSpPr>
          <p:nvPr>
            <p:ph type="dt" idx="13"/>
          </p:nvPr>
        </p:nvSpPr>
        <p:spPr/>
        <p:txBody>
          <a:bodyPr/>
          <a:lstStyle/>
          <a:p>
            <a:r>
              <a:rPr lang="en-US"/>
              <a:t>4/23/14</a:t>
            </a:r>
          </a:p>
        </p:txBody>
      </p:sp>
    </p:spTree>
    <p:extLst>
      <p:ext uri="{BB962C8B-B14F-4D97-AF65-F5344CB8AC3E}">
        <p14:creationId xmlns:p14="http://schemas.microsoft.com/office/powerpoint/2010/main" val="14717814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en-US" altLang="en-US" sz="1300" dirty="0">
                <a:ea typeface="ＭＳ Ｐゴシック" pitchFamily="34" charset="-128"/>
              </a:rPr>
              <a:t>This is a list of  49 core words, selected from research on toddlers’ top frequency words. Look at these words.  Many of these words can be put together to make phrases and sentences; for example, </a:t>
            </a:r>
            <a:r>
              <a:rPr lang="en-US" altLang="en-US" sz="1300" b="1" dirty="0">
                <a:ea typeface="ＭＳ Ｐゴシック" pitchFamily="34" charset="-128"/>
              </a:rPr>
              <a:t>I don’t like that.</a:t>
            </a:r>
            <a:endParaRPr lang="en-US" altLang="en-US" sz="1300" dirty="0">
              <a:ea typeface="ＭＳ Ｐゴシック" pitchFamily="34" charset="-128"/>
            </a:endParaRPr>
          </a:p>
          <a:p>
            <a:pPr>
              <a:lnSpc>
                <a:spcPct val="90000"/>
              </a:lnSpc>
            </a:pPr>
            <a:endParaRPr lang="en-US" altLang="en-US" sz="1300" dirty="0">
              <a:ea typeface="ＭＳ Ｐゴシック" pitchFamily="34" charset="-128"/>
            </a:endParaRPr>
          </a:p>
          <a:p>
            <a:pPr>
              <a:lnSpc>
                <a:spcPct val="90000"/>
              </a:lnSpc>
            </a:pPr>
            <a:r>
              <a:rPr lang="en-US" altLang="en-US" sz="1300" dirty="0">
                <a:solidFill>
                  <a:srgbClr val="FF0000"/>
                </a:solidFill>
                <a:ea typeface="ＭＳ Ｐゴシック" pitchFamily="34" charset="-128"/>
              </a:rPr>
              <a:t>For the next 30 seconds call out as many  phrases and sentences as you can put together using ONLY these high frequency core words.  </a:t>
            </a:r>
            <a:r>
              <a:rPr lang="en-US" altLang="en-US" sz="1300">
                <a:solidFill>
                  <a:srgbClr val="FF0000"/>
                </a:solidFill>
                <a:ea typeface="ＭＳ Ｐゴシック" pitchFamily="34" charset="-128"/>
              </a:rPr>
              <a:t>Your facilitator will now pause to allow you to identify as many words or phrases as you can.</a:t>
            </a:r>
          </a:p>
          <a:p>
            <a:pPr>
              <a:lnSpc>
                <a:spcPct val="90000"/>
              </a:lnSpc>
            </a:pPr>
            <a:endParaRPr lang="en-US" altLang="en-US" sz="1300" i="1" u="sng" dirty="0">
              <a:solidFill>
                <a:srgbClr val="FF0000"/>
              </a:solidFill>
              <a:ea typeface="ＭＳ Ｐゴシック" pitchFamily="34" charset="-128"/>
            </a:endParaRPr>
          </a:p>
          <a:p>
            <a:pPr>
              <a:lnSpc>
                <a:spcPct val="90000"/>
              </a:lnSpc>
            </a:pPr>
            <a:r>
              <a:rPr lang="en-US" altLang="en-US" sz="1300" b="1" dirty="0">
                <a:solidFill>
                  <a:srgbClr val="FF0000"/>
                </a:solidFill>
                <a:ea typeface="ＭＳ Ｐゴシック" pitchFamily="34" charset="-128"/>
              </a:rPr>
              <a:t>Note to facilitators, below is a partial list of potential responses</a:t>
            </a:r>
            <a:r>
              <a:rPr lang="en-US" altLang="en-US" sz="1300" dirty="0">
                <a:solidFill>
                  <a:srgbClr val="FF0000"/>
                </a:solidFill>
                <a:ea typeface="ＭＳ Ｐゴシック" pitchFamily="34" charset="-128"/>
              </a:rPr>
              <a:t>.</a:t>
            </a:r>
          </a:p>
          <a:p>
            <a:pPr>
              <a:lnSpc>
                <a:spcPct val="90000"/>
              </a:lnSpc>
            </a:pPr>
            <a:r>
              <a:rPr lang="en-US" altLang="en-US" sz="1300" dirty="0">
                <a:ea typeface="ＭＳ Ｐゴシック" pitchFamily="34" charset="-128"/>
              </a:rPr>
              <a:t>It did not come out</a:t>
            </a:r>
          </a:p>
          <a:p>
            <a:pPr>
              <a:lnSpc>
                <a:spcPct val="90000"/>
              </a:lnSpc>
            </a:pPr>
            <a:r>
              <a:rPr lang="en-US" altLang="en-US" sz="1300" dirty="0">
                <a:ea typeface="ＭＳ Ｐゴシック" pitchFamily="34" charset="-128"/>
              </a:rPr>
              <a:t>My (mine) is put away in a little </a:t>
            </a:r>
          </a:p>
          <a:p>
            <a:pPr>
              <a:lnSpc>
                <a:spcPct val="90000"/>
              </a:lnSpc>
            </a:pPr>
            <a:r>
              <a:rPr lang="en-US" altLang="en-US" sz="1300" dirty="0">
                <a:ea typeface="ＭＳ Ｐゴシック" pitchFamily="34" charset="-128"/>
              </a:rPr>
              <a:t>Make some </a:t>
            </a:r>
          </a:p>
          <a:p>
            <a:pPr>
              <a:lnSpc>
                <a:spcPct val="90000"/>
              </a:lnSpc>
            </a:pPr>
            <a:r>
              <a:rPr lang="en-US" altLang="en-US" sz="1300" dirty="0">
                <a:ea typeface="ＭＳ Ｐゴシック" pitchFamily="34" charset="-128"/>
              </a:rPr>
              <a:t>Make a little</a:t>
            </a:r>
          </a:p>
          <a:p>
            <a:pPr>
              <a:lnSpc>
                <a:spcPct val="90000"/>
              </a:lnSpc>
            </a:pPr>
            <a:r>
              <a:rPr lang="en-US" altLang="en-US" sz="1300" dirty="0">
                <a:ea typeface="ＭＳ Ｐゴシック" pitchFamily="34" charset="-128"/>
              </a:rPr>
              <a:t>Put it here, put it of, come make it stop </a:t>
            </a:r>
          </a:p>
          <a:p>
            <a:pPr>
              <a:lnSpc>
                <a:spcPct val="90000"/>
              </a:lnSpc>
            </a:pPr>
            <a:r>
              <a:rPr lang="en-US" altLang="en-US" sz="1300" dirty="0">
                <a:ea typeface="ＭＳ Ｐゴシック" pitchFamily="34" charset="-128"/>
              </a:rPr>
              <a:t>I ready go out. </a:t>
            </a:r>
          </a:p>
          <a:p>
            <a:pPr>
              <a:lnSpc>
                <a:spcPct val="90000"/>
              </a:lnSpc>
            </a:pPr>
            <a:endParaRPr lang="en-US" altLang="en-US" dirty="0">
              <a:ea typeface="ＭＳ Ｐゴシック" pitchFamily="34" charset="-128"/>
            </a:endParaRPr>
          </a:p>
          <a:p>
            <a:pPr>
              <a:lnSpc>
                <a:spcPct val="90000"/>
              </a:lnSpc>
            </a:pPr>
            <a:endParaRPr lang="en-US" altLang="en-US" dirty="0">
              <a:ea typeface="ＭＳ Ｐゴシック" pitchFamily="34" charset="-128"/>
            </a:endParaRP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Calibri" pitchFamily="34" charset="0"/>
                <a:ea typeface="ＭＳ Ｐゴシック" pitchFamily="34" charset="-128"/>
              </a:defRPr>
            </a:lvl1pPr>
            <a:lvl2pPr marL="694690" indent="-266273" eaLnBrk="0" hangingPunct="0">
              <a:spcBef>
                <a:spcPct val="30000"/>
              </a:spcBef>
              <a:defRPr sz="1100">
                <a:solidFill>
                  <a:schemeClr val="tx1"/>
                </a:solidFill>
                <a:latin typeface="Calibri" pitchFamily="34" charset="0"/>
                <a:ea typeface="ＭＳ Ｐゴシック" pitchFamily="34" charset="-128"/>
              </a:defRPr>
            </a:lvl2pPr>
            <a:lvl3pPr marL="1069554" indent="-212721" eaLnBrk="0" hangingPunct="0">
              <a:spcBef>
                <a:spcPct val="30000"/>
              </a:spcBef>
              <a:defRPr sz="1100">
                <a:solidFill>
                  <a:schemeClr val="tx1"/>
                </a:solidFill>
                <a:latin typeface="Calibri" pitchFamily="34" charset="0"/>
                <a:ea typeface="ＭＳ Ｐゴシック" pitchFamily="34" charset="-128"/>
              </a:defRPr>
            </a:lvl3pPr>
            <a:lvl4pPr marL="1497970" indent="-212721" eaLnBrk="0" hangingPunct="0">
              <a:spcBef>
                <a:spcPct val="30000"/>
              </a:spcBef>
              <a:defRPr sz="1100">
                <a:solidFill>
                  <a:schemeClr val="tx1"/>
                </a:solidFill>
                <a:latin typeface="Calibri" pitchFamily="34" charset="0"/>
                <a:ea typeface="ＭＳ Ｐゴシック" pitchFamily="34" charset="-128"/>
              </a:defRPr>
            </a:lvl4pPr>
            <a:lvl5pPr marL="1926386" indent="-212721" eaLnBrk="0" hangingPunct="0">
              <a:spcBef>
                <a:spcPct val="30000"/>
              </a:spcBef>
              <a:defRPr sz="1100">
                <a:solidFill>
                  <a:schemeClr val="tx1"/>
                </a:solidFill>
                <a:latin typeface="Calibri" pitchFamily="34" charset="0"/>
                <a:ea typeface="ＭＳ Ｐゴシック" pitchFamily="34" charset="-128"/>
              </a:defRPr>
            </a:lvl5pPr>
            <a:lvl6pPr marL="2354802" indent="-212721" eaLnBrk="0" fontAlgn="base" hangingPunct="0">
              <a:spcBef>
                <a:spcPct val="30000"/>
              </a:spcBef>
              <a:spcAft>
                <a:spcPct val="0"/>
              </a:spcAft>
              <a:defRPr sz="1100">
                <a:solidFill>
                  <a:schemeClr val="tx1"/>
                </a:solidFill>
                <a:latin typeface="Calibri" pitchFamily="34" charset="0"/>
                <a:ea typeface="ＭＳ Ｐゴシック" pitchFamily="34" charset="-128"/>
              </a:defRPr>
            </a:lvl6pPr>
            <a:lvl7pPr marL="2783218" indent="-212721" eaLnBrk="0" fontAlgn="base" hangingPunct="0">
              <a:spcBef>
                <a:spcPct val="30000"/>
              </a:spcBef>
              <a:spcAft>
                <a:spcPct val="0"/>
              </a:spcAft>
              <a:defRPr sz="1100">
                <a:solidFill>
                  <a:schemeClr val="tx1"/>
                </a:solidFill>
                <a:latin typeface="Calibri" pitchFamily="34" charset="0"/>
                <a:ea typeface="ＭＳ Ｐゴシック" pitchFamily="34" charset="-128"/>
              </a:defRPr>
            </a:lvl7pPr>
            <a:lvl8pPr marL="3211634" indent="-212721" eaLnBrk="0" fontAlgn="base" hangingPunct="0">
              <a:spcBef>
                <a:spcPct val="30000"/>
              </a:spcBef>
              <a:spcAft>
                <a:spcPct val="0"/>
              </a:spcAft>
              <a:defRPr sz="1100">
                <a:solidFill>
                  <a:schemeClr val="tx1"/>
                </a:solidFill>
                <a:latin typeface="Calibri" pitchFamily="34" charset="0"/>
                <a:ea typeface="ＭＳ Ｐゴシック" pitchFamily="34" charset="-128"/>
              </a:defRPr>
            </a:lvl8pPr>
            <a:lvl9pPr marL="3640051" indent="-212721" eaLnBrk="0" fontAlgn="base" hangingPunct="0">
              <a:spcBef>
                <a:spcPct val="30000"/>
              </a:spcBef>
              <a:spcAft>
                <a:spcPct val="0"/>
              </a:spcAft>
              <a:defRPr sz="1100">
                <a:solidFill>
                  <a:schemeClr val="tx1"/>
                </a:solidFill>
                <a:latin typeface="Calibri" pitchFamily="34" charset="0"/>
                <a:ea typeface="ＭＳ Ｐゴシック" pitchFamily="34" charset="-128"/>
              </a:defRPr>
            </a:lvl9pPr>
          </a:lstStyle>
          <a:p>
            <a:pPr eaLnBrk="1" hangingPunct="1">
              <a:spcBef>
                <a:spcPct val="0"/>
              </a:spcBef>
            </a:pPr>
            <a:fld id="{DD0ECD82-BF55-4CAF-A30D-5F01C22814E0}" type="slidenum">
              <a:rPr lang="en-US" altLang="en-US" smtClean="0">
                <a:cs typeface="Arial" charset="0"/>
              </a:rPr>
              <a:pPr eaLnBrk="1" hangingPunct="1">
                <a:spcBef>
                  <a:spcPct val="0"/>
                </a:spcBef>
              </a:pPr>
              <a:t>66</a:t>
            </a:fld>
            <a:endParaRPr lang="en-US" altLang="en-US">
              <a:cs typeface="Arial" charset="0"/>
            </a:endParaRPr>
          </a:p>
        </p:txBody>
      </p:sp>
      <p:sp>
        <p:nvSpPr>
          <p:cNvPr id="2" name="Footer Placeholder 1"/>
          <p:cNvSpPr>
            <a:spLocks noGrp="1"/>
          </p:cNvSpPr>
          <p:nvPr>
            <p:ph type="ftr" sz="quarter" idx="10"/>
          </p:nvPr>
        </p:nvSpPr>
        <p:spPr/>
        <p:txBody>
          <a:bodyPr/>
          <a:lstStyle/>
          <a:p>
            <a:endParaRPr lang="en-US"/>
          </a:p>
        </p:txBody>
      </p:sp>
      <p:sp>
        <p:nvSpPr>
          <p:cNvPr id="3" name="Header Placeholder 2"/>
          <p:cNvSpPr>
            <a:spLocks noGrp="1"/>
          </p:cNvSpPr>
          <p:nvPr>
            <p:ph type="hdr" sz="quarter" idx="11"/>
          </p:nvPr>
        </p:nvSpPr>
        <p:spPr/>
        <p:txBody>
          <a:bodyPr/>
          <a:lstStyle/>
          <a:p>
            <a:r>
              <a:rPr lang="en-US"/>
              <a:t>AT Roundtable Series, Day 3 Communication</a:t>
            </a:r>
          </a:p>
        </p:txBody>
      </p:sp>
      <p:sp>
        <p:nvSpPr>
          <p:cNvPr id="4" name="Date Placeholder 3"/>
          <p:cNvSpPr>
            <a:spLocks noGrp="1"/>
          </p:cNvSpPr>
          <p:nvPr>
            <p:ph type="dt" idx="12"/>
          </p:nvPr>
        </p:nvSpPr>
        <p:spPr/>
        <p:txBody>
          <a:bodyPr/>
          <a:lstStyle/>
          <a:p>
            <a:r>
              <a:rPr lang="en-US"/>
              <a:t>4/23/14</a:t>
            </a:r>
          </a:p>
        </p:txBody>
      </p:sp>
    </p:spTree>
    <p:extLst>
      <p:ext uri="{BB962C8B-B14F-4D97-AF65-F5344CB8AC3E}">
        <p14:creationId xmlns:p14="http://schemas.microsoft.com/office/powerpoint/2010/main" val="30871985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Handout</a:t>
            </a:r>
          </a:p>
        </p:txBody>
      </p:sp>
      <p:sp>
        <p:nvSpPr>
          <p:cNvPr id="4" name="Slide Number Placeholder 3"/>
          <p:cNvSpPr>
            <a:spLocks noGrp="1"/>
          </p:cNvSpPr>
          <p:nvPr>
            <p:ph type="sldNum" sz="quarter" idx="10"/>
          </p:nvPr>
        </p:nvSpPr>
        <p:spPr/>
        <p:txBody>
          <a:bodyPr/>
          <a:lstStyle/>
          <a:p>
            <a:fld id="{B1ED6CA5-E683-4A4D-9C90-F872F6CF1294}" type="slidenum">
              <a:rPr lang="en-US" smtClean="0"/>
              <a:t>69</a:t>
            </a:fld>
            <a:endParaRPr lang="en-US"/>
          </a:p>
        </p:txBody>
      </p:sp>
      <p:sp>
        <p:nvSpPr>
          <p:cNvPr id="7" name="Footer Placeholder 6"/>
          <p:cNvSpPr>
            <a:spLocks noGrp="1"/>
          </p:cNvSpPr>
          <p:nvPr>
            <p:ph type="ftr" sz="quarter" idx="11"/>
          </p:nvPr>
        </p:nvSpPr>
        <p:spPr/>
        <p:txBody>
          <a:bodyPr/>
          <a:lstStyle/>
          <a:p>
            <a:endParaRPr lang="en-US"/>
          </a:p>
        </p:txBody>
      </p:sp>
      <p:sp>
        <p:nvSpPr>
          <p:cNvPr id="8" name="Header Placeholder 7"/>
          <p:cNvSpPr>
            <a:spLocks noGrp="1"/>
          </p:cNvSpPr>
          <p:nvPr>
            <p:ph type="hdr" sz="quarter" idx="12"/>
          </p:nvPr>
        </p:nvSpPr>
        <p:spPr/>
        <p:txBody>
          <a:bodyPr/>
          <a:lstStyle/>
          <a:p>
            <a:r>
              <a:rPr lang="en-US"/>
              <a:t>AT Roundtable Series, Day 3 Communication</a:t>
            </a:r>
          </a:p>
        </p:txBody>
      </p:sp>
      <p:sp>
        <p:nvSpPr>
          <p:cNvPr id="9" name="Date Placeholder 8"/>
          <p:cNvSpPr>
            <a:spLocks noGrp="1"/>
          </p:cNvSpPr>
          <p:nvPr>
            <p:ph type="dt" idx="13"/>
          </p:nvPr>
        </p:nvSpPr>
        <p:spPr/>
        <p:txBody>
          <a:bodyPr/>
          <a:lstStyle/>
          <a:p>
            <a:r>
              <a:rPr lang="en-US"/>
              <a:t>4/23/14</a:t>
            </a:r>
          </a:p>
        </p:txBody>
      </p:sp>
    </p:spTree>
    <p:extLst>
      <p:ext uri="{BB962C8B-B14F-4D97-AF65-F5344CB8AC3E}">
        <p14:creationId xmlns:p14="http://schemas.microsoft.com/office/powerpoint/2010/main" val="15941359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Automaticity…typing example</a:t>
            </a:r>
          </a:p>
          <a:p>
            <a:r>
              <a:rPr lang="en-US" dirty="0"/>
              <a:t>Doyle story….</a:t>
            </a:r>
          </a:p>
        </p:txBody>
      </p:sp>
      <p:sp>
        <p:nvSpPr>
          <p:cNvPr id="4" name="Slide Number Placeholder 3"/>
          <p:cNvSpPr>
            <a:spLocks noGrp="1"/>
          </p:cNvSpPr>
          <p:nvPr>
            <p:ph type="sldNum" sz="quarter" idx="10"/>
          </p:nvPr>
        </p:nvSpPr>
        <p:spPr/>
        <p:txBody>
          <a:bodyPr/>
          <a:lstStyle/>
          <a:p>
            <a:fld id="{B1ED6CA5-E683-4A4D-9C90-F872F6CF1294}" type="slidenum">
              <a:rPr lang="en-US" smtClean="0"/>
              <a:t>70</a:t>
            </a:fld>
            <a:endParaRPr lang="en-US"/>
          </a:p>
        </p:txBody>
      </p:sp>
      <p:sp>
        <p:nvSpPr>
          <p:cNvPr id="7" name="Footer Placeholder 6"/>
          <p:cNvSpPr>
            <a:spLocks noGrp="1"/>
          </p:cNvSpPr>
          <p:nvPr>
            <p:ph type="ftr" sz="quarter" idx="11"/>
          </p:nvPr>
        </p:nvSpPr>
        <p:spPr/>
        <p:txBody>
          <a:bodyPr/>
          <a:lstStyle/>
          <a:p>
            <a:endParaRPr lang="en-US"/>
          </a:p>
        </p:txBody>
      </p:sp>
      <p:sp>
        <p:nvSpPr>
          <p:cNvPr id="8" name="Header Placeholder 7"/>
          <p:cNvSpPr>
            <a:spLocks noGrp="1"/>
          </p:cNvSpPr>
          <p:nvPr>
            <p:ph type="hdr" sz="quarter" idx="12"/>
          </p:nvPr>
        </p:nvSpPr>
        <p:spPr/>
        <p:txBody>
          <a:bodyPr/>
          <a:lstStyle/>
          <a:p>
            <a:r>
              <a:rPr lang="en-US"/>
              <a:t>AT Roundtable Series, Day 3 Communication</a:t>
            </a:r>
          </a:p>
        </p:txBody>
      </p:sp>
      <p:sp>
        <p:nvSpPr>
          <p:cNvPr id="9" name="Date Placeholder 8"/>
          <p:cNvSpPr>
            <a:spLocks noGrp="1"/>
          </p:cNvSpPr>
          <p:nvPr>
            <p:ph type="dt" idx="13"/>
          </p:nvPr>
        </p:nvSpPr>
        <p:spPr/>
        <p:txBody>
          <a:bodyPr/>
          <a:lstStyle/>
          <a:p>
            <a:r>
              <a:rPr lang="en-US"/>
              <a:t>4/23/14</a:t>
            </a:r>
          </a:p>
        </p:txBody>
      </p:sp>
    </p:spTree>
    <p:extLst>
      <p:ext uri="{BB962C8B-B14F-4D97-AF65-F5344CB8AC3E}">
        <p14:creationId xmlns:p14="http://schemas.microsoft.com/office/powerpoint/2010/main" val="11515535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Nancy</a:t>
            </a:r>
            <a:r>
              <a:rPr lang="en-US" baseline="0" dirty="0"/>
              <a:t> – Jordan story</a:t>
            </a:r>
            <a:endParaRPr lang="en-US" dirty="0"/>
          </a:p>
        </p:txBody>
      </p:sp>
      <p:sp>
        <p:nvSpPr>
          <p:cNvPr id="4" name="Slide Number Placeholder 3"/>
          <p:cNvSpPr>
            <a:spLocks noGrp="1"/>
          </p:cNvSpPr>
          <p:nvPr>
            <p:ph type="sldNum" sz="quarter" idx="10"/>
          </p:nvPr>
        </p:nvSpPr>
        <p:spPr/>
        <p:txBody>
          <a:bodyPr/>
          <a:lstStyle/>
          <a:p>
            <a:fld id="{B1ED6CA5-E683-4A4D-9C90-F872F6CF1294}" type="slidenum">
              <a:rPr lang="en-US" smtClean="0"/>
              <a:t>71</a:t>
            </a:fld>
            <a:endParaRPr lang="en-US"/>
          </a:p>
        </p:txBody>
      </p:sp>
      <p:sp>
        <p:nvSpPr>
          <p:cNvPr id="7" name="Footer Placeholder 6"/>
          <p:cNvSpPr>
            <a:spLocks noGrp="1"/>
          </p:cNvSpPr>
          <p:nvPr>
            <p:ph type="ftr" sz="quarter" idx="11"/>
          </p:nvPr>
        </p:nvSpPr>
        <p:spPr/>
        <p:txBody>
          <a:bodyPr/>
          <a:lstStyle/>
          <a:p>
            <a:endParaRPr lang="en-US"/>
          </a:p>
        </p:txBody>
      </p:sp>
      <p:sp>
        <p:nvSpPr>
          <p:cNvPr id="8" name="Header Placeholder 7"/>
          <p:cNvSpPr>
            <a:spLocks noGrp="1"/>
          </p:cNvSpPr>
          <p:nvPr>
            <p:ph type="hdr" sz="quarter" idx="12"/>
          </p:nvPr>
        </p:nvSpPr>
        <p:spPr/>
        <p:txBody>
          <a:bodyPr/>
          <a:lstStyle/>
          <a:p>
            <a:r>
              <a:rPr lang="en-US"/>
              <a:t>AT Roundtable Series, Day 3 Communication</a:t>
            </a:r>
          </a:p>
        </p:txBody>
      </p:sp>
      <p:sp>
        <p:nvSpPr>
          <p:cNvPr id="9" name="Date Placeholder 8"/>
          <p:cNvSpPr>
            <a:spLocks noGrp="1"/>
          </p:cNvSpPr>
          <p:nvPr>
            <p:ph type="dt" idx="13"/>
          </p:nvPr>
        </p:nvSpPr>
        <p:spPr/>
        <p:txBody>
          <a:bodyPr/>
          <a:lstStyle/>
          <a:p>
            <a:r>
              <a:rPr lang="en-US"/>
              <a:t>4/23/14</a:t>
            </a:r>
          </a:p>
        </p:txBody>
      </p:sp>
    </p:spTree>
    <p:extLst>
      <p:ext uri="{BB962C8B-B14F-4D97-AF65-F5344CB8AC3E}">
        <p14:creationId xmlns:p14="http://schemas.microsoft.com/office/powerpoint/2010/main" val="9364258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ED6CA5-E683-4A4D-9C90-F872F6CF1294}" type="slidenum">
              <a:rPr lang="en-US" smtClean="0"/>
              <a:t>72</a:t>
            </a:fld>
            <a:endParaRPr lang="en-US"/>
          </a:p>
        </p:txBody>
      </p:sp>
      <p:sp>
        <p:nvSpPr>
          <p:cNvPr id="7" name="Footer Placeholder 6"/>
          <p:cNvSpPr>
            <a:spLocks noGrp="1"/>
          </p:cNvSpPr>
          <p:nvPr>
            <p:ph type="ftr" sz="quarter" idx="11"/>
          </p:nvPr>
        </p:nvSpPr>
        <p:spPr/>
        <p:txBody>
          <a:bodyPr/>
          <a:lstStyle/>
          <a:p>
            <a:endParaRPr lang="en-US"/>
          </a:p>
        </p:txBody>
      </p:sp>
      <p:sp>
        <p:nvSpPr>
          <p:cNvPr id="8" name="Header Placeholder 7"/>
          <p:cNvSpPr>
            <a:spLocks noGrp="1"/>
          </p:cNvSpPr>
          <p:nvPr>
            <p:ph type="hdr" sz="quarter" idx="12"/>
          </p:nvPr>
        </p:nvSpPr>
        <p:spPr/>
        <p:txBody>
          <a:bodyPr/>
          <a:lstStyle/>
          <a:p>
            <a:r>
              <a:rPr lang="en-US"/>
              <a:t>AT Roundtable Series, Day 3 Communication</a:t>
            </a:r>
          </a:p>
        </p:txBody>
      </p:sp>
      <p:sp>
        <p:nvSpPr>
          <p:cNvPr id="9" name="Date Placeholder 8"/>
          <p:cNvSpPr>
            <a:spLocks noGrp="1"/>
          </p:cNvSpPr>
          <p:nvPr>
            <p:ph type="dt" idx="13"/>
          </p:nvPr>
        </p:nvSpPr>
        <p:spPr/>
        <p:txBody>
          <a:bodyPr/>
          <a:lstStyle/>
          <a:p>
            <a:r>
              <a:rPr lang="en-US"/>
              <a:t>4/23/14</a:t>
            </a:r>
          </a:p>
        </p:txBody>
      </p:sp>
    </p:spTree>
    <p:extLst>
      <p:ext uri="{BB962C8B-B14F-4D97-AF65-F5344CB8AC3E}">
        <p14:creationId xmlns:p14="http://schemas.microsoft.com/office/powerpoint/2010/main" val="2730734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dirty="0"/>
              <a:t>Augmentative and Alternative Communication can be used by individuals who are nonverbal, have poor speech intelligibility </a:t>
            </a:r>
          </a:p>
          <a:p>
            <a:pPr rtl="0"/>
            <a:r>
              <a:rPr lang="en-US" sz="1100" dirty="0"/>
              <a:t>and/or limited verbal expression. Individuals who are unable to use verbal speech for all of their communication needs may </a:t>
            </a:r>
          </a:p>
          <a:p>
            <a:pPr rtl="0"/>
            <a:r>
              <a:rPr lang="en-US" sz="1100" dirty="0"/>
              <a:t>require augmentative and alternative communication. Some deaf and/or hearing-impaired individuals learn sign language as a </a:t>
            </a:r>
          </a:p>
          <a:p>
            <a:pPr rtl="0"/>
            <a:r>
              <a:rPr lang="en-US" sz="1100" dirty="0"/>
              <a:t>form of alternative communication. There are a variety of congenital or acquired impairments that can cause individuals to be </a:t>
            </a:r>
          </a:p>
          <a:p>
            <a:pPr rtl="0"/>
            <a:r>
              <a:rPr lang="en-US" sz="1100" dirty="0"/>
              <a:t>unable to speak or write without adaptive assistance. The most common congenital causes of such severe communication </a:t>
            </a:r>
          </a:p>
          <a:p>
            <a:pPr rtl="0"/>
            <a:r>
              <a:rPr lang="en-US" sz="1100" dirty="0"/>
              <a:t>disorders include autism, cerebral palsy, mental retardation, and developmental apraxia of speech. Acquired impairments that </a:t>
            </a:r>
          </a:p>
          <a:p>
            <a:pPr rtl="0"/>
            <a:r>
              <a:rPr lang="en-US" sz="1100" dirty="0"/>
              <a:t>most often result in the need for AAC assistance include </a:t>
            </a:r>
            <a:r>
              <a:rPr lang="en-US" sz="1100" dirty="0" err="1"/>
              <a:t>amytrophic</a:t>
            </a:r>
            <a:r>
              <a:rPr lang="en-US" sz="1100" dirty="0"/>
              <a:t> lateral sclerosis, multiple sclerosis, traumatic brain </a:t>
            </a:r>
          </a:p>
          <a:p>
            <a:pPr rtl="0"/>
            <a:r>
              <a:rPr lang="en-US" sz="1100" dirty="0"/>
              <a:t>injury, stroke and spinal cord injury. </a:t>
            </a:r>
          </a:p>
          <a:p>
            <a:endParaRPr lang="en-US" dirty="0"/>
          </a:p>
        </p:txBody>
      </p:sp>
      <p:sp>
        <p:nvSpPr>
          <p:cNvPr id="6" name="Slide Number Placeholder 5"/>
          <p:cNvSpPr>
            <a:spLocks noGrp="1"/>
          </p:cNvSpPr>
          <p:nvPr>
            <p:ph type="sldNum" sz="quarter" idx="12"/>
          </p:nvPr>
        </p:nvSpPr>
        <p:spPr/>
        <p:txBody>
          <a:bodyPr/>
          <a:lstStyle/>
          <a:p>
            <a:fld id="{B1ED6CA5-E683-4A4D-9C90-F872F6CF1294}" type="slidenum">
              <a:rPr lang="en-US" smtClean="0"/>
              <a:t>25</a:t>
            </a:fld>
            <a:endParaRPr lang="en-US"/>
          </a:p>
        </p:txBody>
      </p:sp>
      <p:sp>
        <p:nvSpPr>
          <p:cNvPr id="7" name="Footer Placeholder 6"/>
          <p:cNvSpPr>
            <a:spLocks noGrp="1"/>
          </p:cNvSpPr>
          <p:nvPr>
            <p:ph type="ftr" sz="quarter" idx="13"/>
          </p:nvPr>
        </p:nvSpPr>
        <p:spPr/>
        <p:txBody>
          <a:bodyPr/>
          <a:lstStyle/>
          <a:p>
            <a:endParaRPr lang="en-US"/>
          </a:p>
        </p:txBody>
      </p:sp>
      <p:sp>
        <p:nvSpPr>
          <p:cNvPr id="8" name="Header Placeholder 7"/>
          <p:cNvSpPr>
            <a:spLocks noGrp="1"/>
          </p:cNvSpPr>
          <p:nvPr>
            <p:ph type="hdr" sz="quarter" idx="14"/>
          </p:nvPr>
        </p:nvSpPr>
        <p:spPr/>
        <p:txBody>
          <a:bodyPr/>
          <a:lstStyle/>
          <a:p>
            <a:r>
              <a:rPr lang="en-US"/>
              <a:t>AT Roundtable Series, Day 3 Communication</a:t>
            </a:r>
          </a:p>
        </p:txBody>
      </p:sp>
      <p:sp>
        <p:nvSpPr>
          <p:cNvPr id="9" name="Date Placeholder 8"/>
          <p:cNvSpPr>
            <a:spLocks noGrp="1"/>
          </p:cNvSpPr>
          <p:nvPr>
            <p:ph type="dt" idx="15"/>
          </p:nvPr>
        </p:nvSpPr>
        <p:spPr/>
        <p:txBody>
          <a:bodyPr/>
          <a:lstStyle/>
          <a:p>
            <a:r>
              <a:rPr lang="en-US"/>
              <a:t>4/23/14</a:t>
            </a:r>
          </a:p>
        </p:txBody>
      </p:sp>
    </p:spTree>
    <p:extLst>
      <p:ext uri="{BB962C8B-B14F-4D97-AF65-F5344CB8AC3E}">
        <p14:creationId xmlns:p14="http://schemas.microsoft.com/office/powerpoint/2010/main" val="641108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1ED6CA5-E683-4A4D-9C90-F872F6CF1294}" type="slidenum">
              <a:rPr lang="en-US" smtClean="0"/>
              <a:t>26</a:t>
            </a:fld>
            <a:endParaRPr lang="en-US"/>
          </a:p>
        </p:txBody>
      </p:sp>
      <p:sp>
        <p:nvSpPr>
          <p:cNvPr id="7" name="Footer Placeholder 6"/>
          <p:cNvSpPr>
            <a:spLocks noGrp="1"/>
          </p:cNvSpPr>
          <p:nvPr>
            <p:ph type="ftr" sz="quarter" idx="13"/>
          </p:nvPr>
        </p:nvSpPr>
        <p:spPr/>
        <p:txBody>
          <a:bodyPr/>
          <a:lstStyle/>
          <a:p>
            <a:endParaRPr lang="en-US"/>
          </a:p>
        </p:txBody>
      </p:sp>
      <p:sp>
        <p:nvSpPr>
          <p:cNvPr id="8" name="Header Placeholder 7"/>
          <p:cNvSpPr>
            <a:spLocks noGrp="1"/>
          </p:cNvSpPr>
          <p:nvPr>
            <p:ph type="hdr" sz="quarter" idx="14"/>
          </p:nvPr>
        </p:nvSpPr>
        <p:spPr/>
        <p:txBody>
          <a:bodyPr/>
          <a:lstStyle/>
          <a:p>
            <a:r>
              <a:rPr lang="en-US"/>
              <a:t>AT Roundtable Series, Day 3 Communication</a:t>
            </a:r>
          </a:p>
        </p:txBody>
      </p:sp>
      <p:sp>
        <p:nvSpPr>
          <p:cNvPr id="9" name="Date Placeholder 8"/>
          <p:cNvSpPr>
            <a:spLocks noGrp="1"/>
          </p:cNvSpPr>
          <p:nvPr>
            <p:ph type="dt" idx="15"/>
          </p:nvPr>
        </p:nvSpPr>
        <p:spPr/>
        <p:txBody>
          <a:bodyPr/>
          <a:lstStyle/>
          <a:p>
            <a:r>
              <a:rPr lang="en-US"/>
              <a:t>4/23/14</a:t>
            </a:r>
          </a:p>
        </p:txBody>
      </p:sp>
    </p:spTree>
    <p:extLst>
      <p:ext uri="{BB962C8B-B14F-4D97-AF65-F5344CB8AC3E}">
        <p14:creationId xmlns:p14="http://schemas.microsoft.com/office/powerpoint/2010/main" val="3201882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161">
              <a:defRPr/>
            </a:pPr>
            <a:r>
              <a:rPr lang="en-US" dirty="0"/>
              <a:t>Includes all forms of communication tools and techniques (other than oral speech) that are used to express thoughts, needs, wants, and ideas.</a:t>
            </a:r>
          </a:p>
          <a:p>
            <a:pPr defTabSz="873161">
              <a:defRPr/>
            </a:pPr>
            <a:r>
              <a:rPr lang="en-US" dirty="0"/>
              <a:t>We all use AAC when we make facial expressions or gestures, use symbols or pictures, or write.</a:t>
            </a:r>
          </a:p>
          <a:p>
            <a:endParaRPr lang="en-US" dirty="0"/>
          </a:p>
          <a:p>
            <a:r>
              <a:rPr lang="en-US" dirty="0"/>
              <a:t>All people, even those who speak, use different forms of AAC every day.  These are unaided techniques. </a:t>
            </a:r>
          </a:p>
          <a:p>
            <a:r>
              <a:rPr lang="en-US" dirty="0"/>
              <a:t>Passing a note</a:t>
            </a:r>
          </a:p>
          <a:p>
            <a:r>
              <a:rPr lang="en-US" dirty="0"/>
              <a:t>Pointing to an </a:t>
            </a:r>
            <a:r>
              <a:rPr lang="en-US" dirty="0" err="1"/>
              <a:t>umpronouncable</a:t>
            </a:r>
            <a:r>
              <a:rPr lang="en-US" dirty="0"/>
              <a:t> item on a menu</a:t>
            </a:r>
          </a:p>
          <a:p>
            <a:r>
              <a:rPr lang="en-US" dirty="0"/>
              <a:t>Waving to a friend</a:t>
            </a:r>
          </a:p>
          <a:p>
            <a:r>
              <a:rPr lang="en-US" dirty="0"/>
              <a:t>Showing excitement when you get a gift</a:t>
            </a:r>
          </a:p>
          <a:p>
            <a:endParaRPr lang="en-US" dirty="0"/>
          </a:p>
        </p:txBody>
      </p:sp>
      <p:sp>
        <p:nvSpPr>
          <p:cNvPr id="6" name="Slide Number Placeholder 5"/>
          <p:cNvSpPr>
            <a:spLocks noGrp="1"/>
          </p:cNvSpPr>
          <p:nvPr>
            <p:ph type="sldNum" sz="quarter" idx="12"/>
          </p:nvPr>
        </p:nvSpPr>
        <p:spPr/>
        <p:txBody>
          <a:bodyPr/>
          <a:lstStyle/>
          <a:p>
            <a:fld id="{B1ED6CA5-E683-4A4D-9C90-F872F6CF1294}" type="slidenum">
              <a:rPr lang="en-US" smtClean="0"/>
              <a:t>27</a:t>
            </a:fld>
            <a:endParaRPr lang="en-US"/>
          </a:p>
        </p:txBody>
      </p:sp>
      <p:sp>
        <p:nvSpPr>
          <p:cNvPr id="7" name="Footer Placeholder 6"/>
          <p:cNvSpPr>
            <a:spLocks noGrp="1"/>
          </p:cNvSpPr>
          <p:nvPr>
            <p:ph type="ftr" sz="quarter" idx="13"/>
          </p:nvPr>
        </p:nvSpPr>
        <p:spPr/>
        <p:txBody>
          <a:bodyPr/>
          <a:lstStyle/>
          <a:p>
            <a:endParaRPr lang="en-US"/>
          </a:p>
        </p:txBody>
      </p:sp>
      <p:sp>
        <p:nvSpPr>
          <p:cNvPr id="8" name="Header Placeholder 7"/>
          <p:cNvSpPr>
            <a:spLocks noGrp="1"/>
          </p:cNvSpPr>
          <p:nvPr>
            <p:ph type="hdr" sz="quarter" idx="14"/>
          </p:nvPr>
        </p:nvSpPr>
        <p:spPr/>
        <p:txBody>
          <a:bodyPr/>
          <a:lstStyle/>
          <a:p>
            <a:r>
              <a:rPr lang="en-US"/>
              <a:t>AT Roundtable Series, Day 3 Communication</a:t>
            </a:r>
          </a:p>
        </p:txBody>
      </p:sp>
      <p:sp>
        <p:nvSpPr>
          <p:cNvPr id="9" name="Date Placeholder 8"/>
          <p:cNvSpPr>
            <a:spLocks noGrp="1"/>
          </p:cNvSpPr>
          <p:nvPr>
            <p:ph type="dt" idx="15"/>
          </p:nvPr>
        </p:nvSpPr>
        <p:spPr/>
        <p:txBody>
          <a:bodyPr/>
          <a:lstStyle/>
          <a:p>
            <a:r>
              <a:rPr lang="en-US"/>
              <a:t>4/23/14</a:t>
            </a:r>
          </a:p>
        </p:txBody>
      </p:sp>
    </p:spTree>
    <p:extLst>
      <p:ext uri="{BB962C8B-B14F-4D97-AF65-F5344CB8AC3E}">
        <p14:creationId xmlns:p14="http://schemas.microsoft.com/office/powerpoint/2010/main" val="3274686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161">
              <a:defRPr/>
            </a:pPr>
            <a:r>
              <a:rPr lang="en-US" dirty="0"/>
              <a:t>We use gestures, pointing, words and pictures in the environment, facial</a:t>
            </a:r>
            <a:r>
              <a:rPr lang="en-US" baseline="0" dirty="0"/>
              <a:t> expressions, body language, writing, and drawing instead of and in addition to speaking.</a:t>
            </a:r>
          </a:p>
          <a:p>
            <a:pPr defTabSz="873161">
              <a:defRPr/>
            </a:pPr>
            <a:endParaRPr lang="en-US" baseline="0" dirty="0"/>
          </a:p>
          <a:p>
            <a:r>
              <a:rPr lang="en-US" dirty="0"/>
              <a:t>Augmentative communication</a:t>
            </a:r>
            <a:r>
              <a:rPr lang="en-US" baseline="0" dirty="0"/>
              <a:t> uses symbols too, primarily written words, phrases, sentences, photographs, and line drawings.  </a:t>
            </a:r>
            <a:endParaRPr lang="en-US" dirty="0"/>
          </a:p>
        </p:txBody>
      </p:sp>
      <p:sp>
        <p:nvSpPr>
          <p:cNvPr id="6" name="Slide Number Placeholder 5"/>
          <p:cNvSpPr>
            <a:spLocks noGrp="1"/>
          </p:cNvSpPr>
          <p:nvPr>
            <p:ph type="sldNum" sz="quarter" idx="12"/>
          </p:nvPr>
        </p:nvSpPr>
        <p:spPr/>
        <p:txBody>
          <a:bodyPr/>
          <a:lstStyle/>
          <a:p>
            <a:fld id="{B1ED6CA5-E683-4A4D-9C90-F872F6CF1294}" type="slidenum">
              <a:rPr lang="en-US" smtClean="0"/>
              <a:t>28</a:t>
            </a:fld>
            <a:endParaRPr lang="en-US"/>
          </a:p>
        </p:txBody>
      </p:sp>
      <p:sp>
        <p:nvSpPr>
          <p:cNvPr id="7" name="Footer Placeholder 6"/>
          <p:cNvSpPr>
            <a:spLocks noGrp="1"/>
          </p:cNvSpPr>
          <p:nvPr>
            <p:ph type="ftr" sz="quarter" idx="13"/>
          </p:nvPr>
        </p:nvSpPr>
        <p:spPr/>
        <p:txBody>
          <a:bodyPr/>
          <a:lstStyle/>
          <a:p>
            <a:endParaRPr lang="en-US"/>
          </a:p>
        </p:txBody>
      </p:sp>
      <p:sp>
        <p:nvSpPr>
          <p:cNvPr id="8" name="Header Placeholder 7"/>
          <p:cNvSpPr>
            <a:spLocks noGrp="1"/>
          </p:cNvSpPr>
          <p:nvPr>
            <p:ph type="hdr" sz="quarter" idx="14"/>
          </p:nvPr>
        </p:nvSpPr>
        <p:spPr/>
        <p:txBody>
          <a:bodyPr/>
          <a:lstStyle/>
          <a:p>
            <a:r>
              <a:rPr lang="en-US"/>
              <a:t>AT Roundtable Series, Day 3 Communication</a:t>
            </a:r>
          </a:p>
        </p:txBody>
      </p:sp>
      <p:sp>
        <p:nvSpPr>
          <p:cNvPr id="9" name="Date Placeholder 8"/>
          <p:cNvSpPr>
            <a:spLocks noGrp="1"/>
          </p:cNvSpPr>
          <p:nvPr>
            <p:ph type="dt" idx="15"/>
          </p:nvPr>
        </p:nvSpPr>
        <p:spPr/>
        <p:txBody>
          <a:bodyPr/>
          <a:lstStyle/>
          <a:p>
            <a:r>
              <a:rPr lang="en-US"/>
              <a:t>4/23/14</a:t>
            </a:r>
          </a:p>
        </p:txBody>
      </p:sp>
    </p:spTree>
    <p:extLst>
      <p:ext uri="{BB962C8B-B14F-4D97-AF65-F5344CB8AC3E}">
        <p14:creationId xmlns:p14="http://schemas.microsoft.com/office/powerpoint/2010/main" val="793310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this symbol stand for?  A spoon.</a:t>
            </a:r>
          </a:p>
          <a:p>
            <a:r>
              <a:rPr lang="en-US" dirty="0"/>
              <a:t>How about this one?  These are letters that stand</a:t>
            </a:r>
            <a:r>
              <a:rPr lang="en-US" baseline="0" dirty="0"/>
              <a:t> for the same thing.</a:t>
            </a:r>
          </a:p>
          <a:p>
            <a:endParaRPr lang="en-US" baseline="0" dirty="0"/>
          </a:p>
          <a:p>
            <a:r>
              <a:rPr lang="en-US" baseline="0" dirty="0"/>
              <a:t>What if everyone you knew called a spoon a </a:t>
            </a:r>
            <a:r>
              <a:rPr lang="en-US" baseline="0" dirty="0" err="1"/>
              <a:t>cludangle</a:t>
            </a:r>
            <a:r>
              <a:rPr lang="en-US" baseline="0" dirty="0"/>
              <a:t>.  Instead of using a spoon to eat your soup, you used a </a:t>
            </a:r>
            <a:r>
              <a:rPr lang="en-US" baseline="0" dirty="0" err="1"/>
              <a:t>cludangle</a:t>
            </a:r>
            <a:r>
              <a:rPr lang="en-US" baseline="0" dirty="0"/>
              <a:t>.  No one would say, the spoon goes on the right side of the plate.  The </a:t>
            </a:r>
            <a:r>
              <a:rPr lang="en-US" baseline="0" dirty="0" err="1"/>
              <a:t>cludangle</a:t>
            </a:r>
            <a:r>
              <a:rPr lang="en-US" baseline="0" dirty="0"/>
              <a:t> goes on the right side of the plate.  The word </a:t>
            </a:r>
            <a:r>
              <a:rPr lang="en-US" baseline="0" dirty="0" err="1"/>
              <a:t>cludangle</a:t>
            </a:r>
            <a:r>
              <a:rPr lang="en-US" baseline="0" dirty="0"/>
              <a:t> would still be the utensil that we use to eat soup.</a:t>
            </a:r>
          </a:p>
          <a:p>
            <a:endParaRPr lang="en-US" baseline="0" dirty="0"/>
          </a:p>
          <a:p>
            <a:pPr defTabSz="873161">
              <a:defRPr/>
            </a:pPr>
            <a:r>
              <a:rPr lang="en-US" dirty="0"/>
              <a:t>The words that we say</a:t>
            </a:r>
            <a:r>
              <a:rPr lang="en-US" baseline="0" dirty="0"/>
              <a:t> and write are examples of symbols.  </a:t>
            </a:r>
          </a:p>
          <a:p>
            <a:endParaRPr lang="en-US" baseline="0" dirty="0"/>
          </a:p>
          <a:p>
            <a:r>
              <a:rPr lang="en-US" dirty="0"/>
              <a:t>The type of symbol chosen to stand</a:t>
            </a:r>
            <a:r>
              <a:rPr lang="en-US" baseline="0" dirty="0"/>
              <a:t> for wards, phrases, or sentences for a specific individual is very important.  Some symbols look more like what they stand for than others.  Letters are the most abstract, followed by line drawings or clip art, which is very typical of many AAC systems.  </a:t>
            </a:r>
            <a:r>
              <a:rPr lang="en-US" baseline="0" dirty="0" err="1"/>
              <a:t>Photgraphs</a:t>
            </a:r>
            <a:r>
              <a:rPr lang="en-US" baseline="0" dirty="0"/>
              <a:t> would be the most concrete.  </a:t>
            </a:r>
          </a:p>
          <a:p>
            <a:endParaRPr lang="en-US" baseline="0" dirty="0"/>
          </a:p>
          <a:p>
            <a:endParaRPr lang="en-US" dirty="0"/>
          </a:p>
        </p:txBody>
      </p:sp>
      <p:sp>
        <p:nvSpPr>
          <p:cNvPr id="6" name="Slide Number Placeholder 5"/>
          <p:cNvSpPr>
            <a:spLocks noGrp="1"/>
          </p:cNvSpPr>
          <p:nvPr>
            <p:ph type="sldNum" sz="quarter" idx="12"/>
          </p:nvPr>
        </p:nvSpPr>
        <p:spPr/>
        <p:txBody>
          <a:bodyPr/>
          <a:lstStyle/>
          <a:p>
            <a:fld id="{B1ED6CA5-E683-4A4D-9C90-F872F6CF1294}" type="slidenum">
              <a:rPr lang="en-US" smtClean="0"/>
              <a:t>29</a:t>
            </a:fld>
            <a:endParaRPr lang="en-US"/>
          </a:p>
        </p:txBody>
      </p:sp>
      <p:sp>
        <p:nvSpPr>
          <p:cNvPr id="7" name="Footer Placeholder 6"/>
          <p:cNvSpPr>
            <a:spLocks noGrp="1"/>
          </p:cNvSpPr>
          <p:nvPr>
            <p:ph type="ftr" sz="quarter" idx="13"/>
          </p:nvPr>
        </p:nvSpPr>
        <p:spPr/>
        <p:txBody>
          <a:bodyPr/>
          <a:lstStyle/>
          <a:p>
            <a:endParaRPr lang="en-US"/>
          </a:p>
        </p:txBody>
      </p:sp>
      <p:sp>
        <p:nvSpPr>
          <p:cNvPr id="8" name="Header Placeholder 7"/>
          <p:cNvSpPr>
            <a:spLocks noGrp="1"/>
          </p:cNvSpPr>
          <p:nvPr>
            <p:ph type="hdr" sz="quarter" idx="14"/>
          </p:nvPr>
        </p:nvSpPr>
        <p:spPr/>
        <p:txBody>
          <a:bodyPr/>
          <a:lstStyle/>
          <a:p>
            <a:r>
              <a:rPr lang="en-US"/>
              <a:t>AT Roundtable Series, Day 3 Communication</a:t>
            </a:r>
          </a:p>
        </p:txBody>
      </p:sp>
      <p:sp>
        <p:nvSpPr>
          <p:cNvPr id="9" name="Date Placeholder 8"/>
          <p:cNvSpPr>
            <a:spLocks noGrp="1"/>
          </p:cNvSpPr>
          <p:nvPr>
            <p:ph type="dt" idx="15"/>
          </p:nvPr>
        </p:nvSpPr>
        <p:spPr/>
        <p:txBody>
          <a:bodyPr/>
          <a:lstStyle/>
          <a:p>
            <a:r>
              <a:rPr lang="en-US"/>
              <a:t>4/23/14</a:t>
            </a:r>
          </a:p>
        </p:txBody>
      </p:sp>
    </p:spTree>
    <p:extLst>
      <p:ext uri="{BB962C8B-B14F-4D97-AF65-F5344CB8AC3E}">
        <p14:creationId xmlns:p14="http://schemas.microsoft.com/office/powerpoint/2010/main" val="1055448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can be a wonderful thing.</a:t>
            </a:r>
          </a:p>
        </p:txBody>
      </p:sp>
      <p:sp>
        <p:nvSpPr>
          <p:cNvPr id="6" name="Slide Number Placeholder 5"/>
          <p:cNvSpPr>
            <a:spLocks noGrp="1"/>
          </p:cNvSpPr>
          <p:nvPr>
            <p:ph type="sldNum" sz="quarter" idx="12"/>
          </p:nvPr>
        </p:nvSpPr>
        <p:spPr/>
        <p:txBody>
          <a:bodyPr/>
          <a:lstStyle/>
          <a:p>
            <a:fld id="{B1ED6CA5-E683-4A4D-9C90-F872F6CF1294}" type="slidenum">
              <a:rPr lang="en-US" smtClean="0"/>
              <a:t>30</a:t>
            </a:fld>
            <a:endParaRPr lang="en-US"/>
          </a:p>
        </p:txBody>
      </p:sp>
      <p:sp>
        <p:nvSpPr>
          <p:cNvPr id="7" name="Footer Placeholder 6"/>
          <p:cNvSpPr>
            <a:spLocks noGrp="1"/>
          </p:cNvSpPr>
          <p:nvPr>
            <p:ph type="ftr" sz="quarter" idx="13"/>
          </p:nvPr>
        </p:nvSpPr>
        <p:spPr/>
        <p:txBody>
          <a:bodyPr/>
          <a:lstStyle/>
          <a:p>
            <a:endParaRPr lang="en-US"/>
          </a:p>
        </p:txBody>
      </p:sp>
      <p:sp>
        <p:nvSpPr>
          <p:cNvPr id="8" name="Header Placeholder 7"/>
          <p:cNvSpPr>
            <a:spLocks noGrp="1"/>
          </p:cNvSpPr>
          <p:nvPr>
            <p:ph type="hdr" sz="quarter" idx="14"/>
          </p:nvPr>
        </p:nvSpPr>
        <p:spPr/>
        <p:txBody>
          <a:bodyPr/>
          <a:lstStyle/>
          <a:p>
            <a:r>
              <a:rPr lang="en-US"/>
              <a:t>AT Roundtable Series, Day 3 Communication</a:t>
            </a:r>
          </a:p>
        </p:txBody>
      </p:sp>
      <p:sp>
        <p:nvSpPr>
          <p:cNvPr id="9" name="Date Placeholder 8"/>
          <p:cNvSpPr>
            <a:spLocks noGrp="1"/>
          </p:cNvSpPr>
          <p:nvPr>
            <p:ph type="dt" idx="15"/>
          </p:nvPr>
        </p:nvSpPr>
        <p:spPr/>
        <p:txBody>
          <a:bodyPr/>
          <a:lstStyle/>
          <a:p>
            <a:r>
              <a:rPr lang="en-US"/>
              <a:t>4/23/14</a:t>
            </a:r>
          </a:p>
        </p:txBody>
      </p:sp>
    </p:spTree>
    <p:extLst>
      <p:ext uri="{BB962C8B-B14F-4D97-AF65-F5344CB8AC3E}">
        <p14:creationId xmlns:p14="http://schemas.microsoft.com/office/powerpoint/2010/main" val="3470978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1ED6CA5-E683-4A4D-9C90-F872F6CF1294}" type="slidenum">
              <a:rPr lang="en-US" smtClean="0"/>
              <a:t>31</a:t>
            </a:fld>
            <a:endParaRPr lang="en-US"/>
          </a:p>
        </p:txBody>
      </p:sp>
      <p:sp>
        <p:nvSpPr>
          <p:cNvPr id="7" name="Footer Placeholder 6"/>
          <p:cNvSpPr>
            <a:spLocks noGrp="1"/>
          </p:cNvSpPr>
          <p:nvPr>
            <p:ph type="ftr" sz="quarter" idx="13"/>
          </p:nvPr>
        </p:nvSpPr>
        <p:spPr/>
        <p:txBody>
          <a:bodyPr/>
          <a:lstStyle/>
          <a:p>
            <a:endParaRPr lang="en-US"/>
          </a:p>
        </p:txBody>
      </p:sp>
      <p:sp>
        <p:nvSpPr>
          <p:cNvPr id="8" name="Header Placeholder 7"/>
          <p:cNvSpPr>
            <a:spLocks noGrp="1"/>
          </p:cNvSpPr>
          <p:nvPr>
            <p:ph type="hdr" sz="quarter" idx="14"/>
          </p:nvPr>
        </p:nvSpPr>
        <p:spPr/>
        <p:txBody>
          <a:bodyPr/>
          <a:lstStyle/>
          <a:p>
            <a:r>
              <a:rPr lang="en-US"/>
              <a:t>AT Roundtable Series, Day 3 Communication</a:t>
            </a:r>
          </a:p>
        </p:txBody>
      </p:sp>
      <p:sp>
        <p:nvSpPr>
          <p:cNvPr id="9" name="Date Placeholder 8"/>
          <p:cNvSpPr>
            <a:spLocks noGrp="1"/>
          </p:cNvSpPr>
          <p:nvPr>
            <p:ph type="dt" idx="15"/>
          </p:nvPr>
        </p:nvSpPr>
        <p:spPr/>
        <p:txBody>
          <a:bodyPr/>
          <a:lstStyle/>
          <a:p>
            <a:r>
              <a:rPr lang="en-US"/>
              <a:t>4/23/14</a:t>
            </a:r>
          </a:p>
        </p:txBody>
      </p:sp>
    </p:spTree>
    <p:extLst>
      <p:ext uri="{BB962C8B-B14F-4D97-AF65-F5344CB8AC3E}">
        <p14:creationId xmlns:p14="http://schemas.microsoft.com/office/powerpoint/2010/main" val="3289009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a:effectLst>
                  <a:outerShdw blurRad="38100" dist="38100" dir="2700000" algn="tl">
                    <a:srgbClr val="000000">
                      <a:alpha val="43137"/>
                    </a:srgbClr>
                  </a:outerShdw>
                </a:effectLst>
                <a:latin typeface="+mn-lt"/>
              </a:rPr>
              <a:t>{</a:t>
            </a: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5" name="Date Placeholder 14"/>
          <p:cNvSpPr>
            <a:spLocks noGrp="1"/>
          </p:cNvSpPr>
          <p:nvPr>
            <p:ph type="dt" sz="half" idx="10"/>
          </p:nvPr>
        </p:nvSpPr>
        <p:spPr/>
        <p:txBody>
          <a:bodyPr/>
          <a:lstStyle/>
          <a:p>
            <a:fld id="{B2805F7E-056F-428D-8F61-60E2BDA89CFD}" type="datetimeFigureOut">
              <a:rPr lang="en-US" smtClean="0"/>
              <a:t>7/30/2019</a:t>
            </a:fld>
            <a:endParaRPr lang="en-US"/>
          </a:p>
        </p:txBody>
      </p:sp>
      <p:sp>
        <p:nvSpPr>
          <p:cNvPr id="16" name="Slide Number Placeholder 15"/>
          <p:cNvSpPr>
            <a:spLocks noGrp="1"/>
          </p:cNvSpPr>
          <p:nvPr>
            <p:ph type="sldNum" sz="quarter" idx="11"/>
          </p:nvPr>
        </p:nvSpPr>
        <p:spPr/>
        <p:txBody>
          <a:bodyPr/>
          <a:lstStyle/>
          <a:p>
            <a:fld id="{EAD179CA-3DE9-45DC-956D-4B14D8E69807}"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805F7E-056F-428D-8F61-60E2BDA89CFD}" type="datetimeFigureOut">
              <a:rPr lang="en-US" smtClean="0"/>
              <a:t>7/30/2019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D179CA-3DE9-45DC-956D-4B14D8E6980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805F7E-056F-428D-8F61-60E2BDA89CFD}" type="datetimeFigureOut">
              <a:rPr lang="en-US" smtClean="0"/>
              <a:t>7/30/2019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D179CA-3DE9-45DC-956D-4B14D8E69807}"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0508280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7850329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2"/>
          <p:cNvSpPr>
            <a:spLocks noGrp="1"/>
          </p:cNvSpPr>
          <p:nvPr>
            <p:ph type="title"/>
          </p:nvPr>
        </p:nvSpPr>
        <p:spPr/>
        <p:txBody>
          <a:bodyPr/>
          <a:lstStyle/>
          <a:p>
            <a:r>
              <a:rPr lang="en-US"/>
              <a:t>Click to edit Master title style</a:t>
            </a:r>
          </a:p>
        </p:txBody>
      </p:sp>
      <p:sp>
        <p:nvSpPr>
          <p:cNvPr id="14" name="Date Placeholder 13"/>
          <p:cNvSpPr>
            <a:spLocks noGrp="1"/>
          </p:cNvSpPr>
          <p:nvPr>
            <p:ph type="dt" sz="half" idx="10"/>
          </p:nvPr>
        </p:nvSpPr>
        <p:spPr/>
        <p:txBody>
          <a:bodyPr/>
          <a:lstStyle/>
          <a:p>
            <a:fld id="{B2805F7E-056F-428D-8F61-60E2BDA89CFD}" type="datetimeFigureOut">
              <a:rPr lang="en-US" smtClean="0"/>
              <a:t>7/30/2019</a:t>
            </a:fld>
            <a:endParaRPr lang="en-US"/>
          </a:p>
        </p:txBody>
      </p:sp>
      <p:sp>
        <p:nvSpPr>
          <p:cNvPr id="15" name="Slide Number Placeholder 14"/>
          <p:cNvSpPr>
            <a:spLocks noGrp="1"/>
          </p:cNvSpPr>
          <p:nvPr>
            <p:ph type="sldNum" sz="quarter" idx="11"/>
          </p:nvPr>
        </p:nvSpPr>
        <p:spPr/>
        <p:txBody>
          <a:bodyPr/>
          <a:lstStyle/>
          <a:p>
            <a:fld id="{EAD179CA-3DE9-45DC-956D-4B14D8E69807}" type="slidenum">
              <a:rPr lang="en-US" smtClean="0"/>
              <a:t>‹#›</a:t>
            </a:fld>
            <a:endParaRPr lang="en-US"/>
          </a:p>
        </p:txBody>
      </p:sp>
      <p:sp>
        <p:nvSpPr>
          <p:cNvPr id="16" name="Footer Placeholder 15"/>
          <p:cNvSpPr>
            <a:spLocks noGrp="1"/>
          </p:cNvSpPr>
          <p:nvPr>
            <p:ph type="ftr" sz="quarter" idx="12"/>
          </p:nvPr>
        </p:nvSpPr>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a:effectLst>
                  <a:outerShdw blurRad="38100" dist="38100" dir="2700000" algn="tl">
                    <a:srgbClr val="000000">
                      <a:alpha val="43137"/>
                    </a:srgbClr>
                  </a:outerShdw>
                </a:effectLst>
                <a:latin typeface="+mn-lt"/>
              </a:rPr>
              <a:t>{</a:t>
            </a: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2" name="Date Placeholder 11"/>
          <p:cNvSpPr>
            <a:spLocks noGrp="1"/>
          </p:cNvSpPr>
          <p:nvPr>
            <p:ph type="dt" sz="half" idx="10"/>
          </p:nvPr>
        </p:nvSpPr>
        <p:spPr/>
        <p:txBody>
          <a:bodyPr/>
          <a:lstStyle/>
          <a:p>
            <a:fld id="{B2805F7E-056F-428D-8F61-60E2BDA89CFD}" type="datetimeFigureOut">
              <a:rPr lang="en-US" smtClean="0"/>
              <a:t>7/30/2019</a:t>
            </a:fld>
            <a:endParaRPr lang="en-US"/>
          </a:p>
        </p:txBody>
      </p:sp>
      <p:sp>
        <p:nvSpPr>
          <p:cNvPr id="13" name="Slide Number Placeholder 12"/>
          <p:cNvSpPr>
            <a:spLocks noGrp="1"/>
          </p:cNvSpPr>
          <p:nvPr>
            <p:ph type="sldNum" sz="quarter" idx="11"/>
          </p:nvPr>
        </p:nvSpPr>
        <p:spPr/>
        <p:txBody>
          <a:bodyPr/>
          <a:lstStyle/>
          <a:p>
            <a:fld id="{EAD179CA-3DE9-45DC-956D-4B14D8E69807}"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B2805F7E-056F-428D-8F61-60E2BDA89CFD}" type="datetimeFigureOut">
              <a:rPr lang="en-US" smtClean="0"/>
              <a:t>7/30/2019</a:t>
            </a:fld>
            <a:endParaRPr lang="en-US"/>
          </a:p>
        </p:txBody>
      </p:sp>
      <p:sp>
        <p:nvSpPr>
          <p:cNvPr id="9" name="Slide Number Placeholder 8"/>
          <p:cNvSpPr>
            <a:spLocks noGrp="1"/>
          </p:cNvSpPr>
          <p:nvPr>
            <p:ph type="sldNum" sz="quarter" idx="11"/>
          </p:nvPr>
        </p:nvSpPr>
        <p:spPr/>
        <p:txBody>
          <a:bodyPr/>
          <a:lstStyle/>
          <a:p>
            <a:fld id="{EAD179CA-3DE9-45DC-956D-4B14D8E69807}"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
        <p:nvSpPr>
          <p:cNvPr id="11" name="Title 10"/>
          <p:cNvSpPr>
            <a:spLocks noGrp="1"/>
          </p:cNvSpPr>
          <p:nvPr>
            <p:ph type="title"/>
          </p:nvPr>
        </p:nvSpPr>
        <p:spPr/>
        <p:txBody>
          <a:bodyPr/>
          <a:lstStyle/>
          <a:p>
            <a:r>
              <a:rPr lang="en-US"/>
              <a:t>Click to edit Master title style</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a:effectLst>
                  <a:outerShdw blurRad="38100" dist="38100" dir="2700000" algn="tl">
                    <a:srgbClr val="000000">
                      <a:alpha val="43137"/>
                    </a:srgbClr>
                  </a:outerShdw>
                </a:effectLst>
                <a:latin typeface="+mn-lt"/>
              </a:rPr>
              <a:t>{</a:t>
            </a: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a:effectLst>
                  <a:outerShdw blurRad="38100" dist="38100" dir="2700000" algn="tl">
                    <a:srgbClr val="000000">
                      <a:alpha val="43137"/>
                    </a:srgbClr>
                  </a:outerShdw>
                </a:effectLst>
                <a:latin typeface="+mn-lt"/>
              </a:rPr>
              <a:t>{</a:t>
            </a:r>
          </a:p>
        </p:txBody>
      </p:sp>
      <p:sp>
        <p:nvSpPr>
          <p:cNvPr id="12" name="Title 11"/>
          <p:cNvSpPr>
            <a:spLocks noGrp="1"/>
          </p:cNvSpPr>
          <p:nvPr>
            <p:ph type="title"/>
          </p:nvPr>
        </p:nvSpPr>
        <p:spPr/>
        <p:txBody>
          <a:bodyPr/>
          <a:lstStyle/>
          <a:p>
            <a:r>
              <a:rPr lang="en-US"/>
              <a:t>Click to edit Master title style</a:t>
            </a:r>
            <a:endParaRPr lang="en-US" dirty="0"/>
          </a:p>
        </p:txBody>
      </p:sp>
      <p:sp>
        <p:nvSpPr>
          <p:cNvPr id="14" name="Date Placeholder 13"/>
          <p:cNvSpPr>
            <a:spLocks noGrp="1"/>
          </p:cNvSpPr>
          <p:nvPr>
            <p:ph type="dt" sz="half" idx="10"/>
          </p:nvPr>
        </p:nvSpPr>
        <p:spPr/>
        <p:txBody>
          <a:bodyPr/>
          <a:lstStyle/>
          <a:p>
            <a:fld id="{B2805F7E-056F-428D-8F61-60E2BDA89CFD}" type="datetimeFigureOut">
              <a:rPr lang="en-US" smtClean="0"/>
              <a:t>7/30/2019</a:t>
            </a:fld>
            <a:endParaRPr lang="en-US"/>
          </a:p>
        </p:txBody>
      </p:sp>
      <p:sp>
        <p:nvSpPr>
          <p:cNvPr id="15" name="Slide Number Placeholder 14"/>
          <p:cNvSpPr>
            <a:spLocks noGrp="1"/>
          </p:cNvSpPr>
          <p:nvPr>
            <p:ph type="sldNum" sz="quarter" idx="11"/>
          </p:nvPr>
        </p:nvSpPr>
        <p:spPr/>
        <p:txBody>
          <a:bodyPr/>
          <a:lstStyle/>
          <a:p>
            <a:fld id="{EAD179CA-3DE9-45DC-956D-4B14D8E69807}" type="slidenum">
              <a:rPr lang="en-US" smtClean="0"/>
              <a:t>‹#›</a:t>
            </a:fld>
            <a:endParaRPr lang="en-US"/>
          </a:p>
        </p:txBody>
      </p:sp>
      <p:sp>
        <p:nvSpPr>
          <p:cNvPr id="16" name="Footer Placeholder 15"/>
          <p:cNvSpPr>
            <a:spLocks noGrp="1"/>
          </p:cNvSpPr>
          <p:nvPr>
            <p:ph type="ftr" sz="quarter" idx="12"/>
          </p:nvPr>
        </p:nvSpPr>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Date Placeholder 6"/>
          <p:cNvSpPr>
            <a:spLocks noGrp="1"/>
          </p:cNvSpPr>
          <p:nvPr>
            <p:ph type="dt" sz="half" idx="10"/>
          </p:nvPr>
        </p:nvSpPr>
        <p:spPr/>
        <p:txBody>
          <a:bodyPr/>
          <a:lstStyle/>
          <a:p>
            <a:fld id="{B2805F7E-056F-428D-8F61-60E2BDA89CFD}" type="datetimeFigureOut">
              <a:rPr lang="en-US" smtClean="0"/>
              <a:t>7/30/2019</a:t>
            </a:fld>
            <a:endParaRPr lang="en-US"/>
          </a:p>
        </p:txBody>
      </p:sp>
      <p:sp>
        <p:nvSpPr>
          <p:cNvPr id="8" name="Slide Number Placeholder 7"/>
          <p:cNvSpPr>
            <a:spLocks noGrp="1"/>
          </p:cNvSpPr>
          <p:nvPr>
            <p:ph type="sldNum" sz="quarter" idx="11"/>
          </p:nvPr>
        </p:nvSpPr>
        <p:spPr/>
        <p:txBody>
          <a:bodyPr/>
          <a:lstStyle/>
          <a:p>
            <a:fld id="{EAD179CA-3DE9-45DC-956D-4B14D8E69807}"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2805F7E-056F-428D-8F61-60E2BDA89CFD}" type="datetimeFigureOut">
              <a:rPr lang="en-US" smtClean="0"/>
              <a:t>7/30/2019</a:t>
            </a:fld>
            <a:endParaRPr lang="en-US"/>
          </a:p>
        </p:txBody>
      </p:sp>
      <p:sp>
        <p:nvSpPr>
          <p:cNvPr id="6" name="Slide Number Placeholder 5"/>
          <p:cNvSpPr>
            <a:spLocks noGrp="1"/>
          </p:cNvSpPr>
          <p:nvPr>
            <p:ph type="sldNum" sz="quarter" idx="11"/>
          </p:nvPr>
        </p:nvSpPr>
        <p:spPr/>
        <p:txBody>
          <a:bodyPr/>
          <a:lstStyle/>
          <a:p>
            <a:fld id="{EAD179CA-3DE9-45DC-956D-4B14D8E69807}" type="slidenum">
              <a:rPr lang="en-US" smtClean="0"/>
              <a:t>‹#›</a:t>
            </a:fld>
            <a:endParaRPr lang="en-US"/>
          </a:p>
        </p:txBody>
      </p:sp>
      <p:sp>
        <p:nvSpPr>
          <p:cNvPr id="7" name="Footer Placeholder 6"/>
          <p:cNvSpPr>
            <a:spLocks noGrp="1"/>
          </p:cNvSpPr>
          <p:nvPr>
            <p:ph type="ftr" sz="quarter" idx="12"/>
          </p:nvPr>
        </p:nvSpPr>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a:effectLst>
                  <a:outerShdw blurRad="38100" dist="38100" dir="2700000" algn="tl">
                    <a:srgbClr val="000000">
                      <a:alpha val="43137"/>
                    </a:srgbClr>
                  </a:outerShdw>
                </a:effectLst>
                <a:latin typeface="+mn-lt"/>
              </a:rPr>
              <a:t>{</a:t>
            </a: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Date Placeholder 14"/>
          <p:cNvSpPr>
            <a:spLocks noGrp="1"/>
          </p:cNvSpPr>
          <p:nvPr>
            <p:ph type="dt" sz="half" idx="10"/>
          </p:nvPr>
        </p:nvSpPr>
        <p:spPr/>
        <p:txBody>
          <a:bodyPr/>
          <a:lstStyle/>
          <a:p>
            <a:fld id="{B2805F7E-056F-428D-8F61-60E2BDA89CFD}" type="datetimeFigureOut">
              <a:rPr lang="en-US" smtClean="0"/>
              <a:t>7/30/2019</a:t>
            </a:fld>
            <a:endParaRPr lang="en-US"/>
          </a:p>
        </p:txBody>
      </p:sp>
      <p:sp>
        <p:nvSpPr>
          <p:cNvPr id="16" name="Slide Number Placeholder 15"/>
          <p:cNvSpPr>
            <a:spLocks noGrp="1"/>
          </p:cNvSpPr>
          <p:nvPr>
            <p:ph type="sldNum" sz="quarter" idx="11"/>
          </p:nvPr>
        </p:nvSpPr>
        <p:spPr/>
        <p:txBody>
          <a:bodyPr/>
          <a:lstStyle/>
          <a:p>
            <a:fld id="{EAD179CA-3DE9-45DC-956D-4B14D8E69807}"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
        <p:nvSpPr>
          <p:cNvPr id="18" name="Title 17"/>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a:effectLst>
                  <a:outerShdw blurRad="38100" dist="38100" dir="2700000" algn="tl">
                    <a:srgbClr val="000000">
                      <a:alpha val="43137"/>
                    </a:srgbClr>
                  </a:outerShdw>
                </a:effectLst>
                <a:latin typeface="+mn-lt"/>
              </a:rPr>
              <a:t>{</a:t>
            </a:r>
          </a:p>
        </p:txBody>
      </p:sp>
      <p:sp>
        <p:nvSpPr>
          <p:cNvPr id="11" name="Title 10"/>
          <p:cNvSpPr>
            <a:spLocks noGrp="1"/>
          </p:cNvSpPr>
          <p:nvPr>
            <p:ph type="title"/>
          </p:nvPr>
        </p:nvSpPr>
        <p:spPr/>
        <p:txBody>
          <a:bodyPr/>
          <a:lstStyle/>
          <a:p>
            <a:r>
              <a:rPr lang="en-US"/>
              <a:t>Click to edit Master title style</a:t>
            </a:r>
          </a:p>
        </p:txBody>
      </p:sp>
      <p:sp>
        <p:nvSpPr>
          <p:cNvPr id="13" name="Date Placeholder 12"/>
          <p:cNvSpPr>
            <a:spLocks noGrp="1"/>
          </p:cNvSpPr>
          <p:nvPr>
            <p:ph type="dt" sz="half" idx="10"/>
          </p:nvPr>
        </p:nvSpPr>
        <p:spPr/>
        <p:txBody>
          <a:bodyPr/>
          <a:lstStyle/>
          <a:p>
            <a:fld id="{B2805F7E-056F-428D-8F61-60E2BDA89CFD}" type="datetimeFigureOut">
              <a:rPr lang="en-US" smtClean="0"/>
              <a:t>7/30/2019</a:t>
            </a:fld>
            <a:endParaRPr lang="en-US"/>
          </a:p>
        </p:txBody>
      </p:sp>
      <p:sp>
        <p:nvSpPr>
          <p:cNvPr id="14" name="Slide Number Placeholder 13"/>
          <p:cNvSpPr>
            <a:spLocks noGrp="1"/>
          </p:cNvSpPr>
          <p:nvPr>
            <p:ph type="sldNum" sz="quarter" idx="11"/>
          </p:nvPr>
        </p:nvSpPr>
        <p:spPr/>
        <p:txBody>
          <a:bodyPr/>
          <a:lstStyle/>
          <a:p>
            <a:fld id="{EAD179CA-3DE9-45DC-956D-4B14D8E69807}" type="slidenum">
              <a:rPr lang="en-US" smtClean="0"/>
              <a:t>‹#›</a:t>
            </a:fld>
            <a:endParaRPr lang="en-US"/>
          </a:p>
        </p:txBody>
      </p:sp>
      <p:sp>
        <p:nvSpPr>
          <p:cNvPr id="15" name="Footer Placeholder 14"/>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B2805F7E-056F-428D-8F61-60E2BDA89CFD}" type="datetimeFigureOut">
              <a:rPr lang="en-US" smtClean="0"/>
              <a:t>7/30/2019</a:t>
            </a:fld>
            <a:endParaRPr lang="en-US"/>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en-US"/>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EAD179CA-3DE9-45DC-956D-4B14D8E69807}"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Lst>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www.khanacademy.org/" TargetMode="Externa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video" Target="file:///C:\Users\admin\Desktop\MVI_1182.MOV"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video" Target="file:///C:\Users\admin\Desktop\Griffin%20Coin%20Math.MOV"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video" Target="file:///G:\Amy's%20Proj%20(SMALL)\Academic%20Monkey%20Preschool%20etc..mp4" TargetMode="External"/></Relationships>
</file>

<file path=ppt/slides/_rels/slide104.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g"/><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www.youtube.com/watch?v=F_8b7PgnNQQ" TargetMode="External"/><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hyperlink" Target="http://assistedtechnology.weebly.com/uploads/3/4/1/9/3419723/-ipod-touch_apps_for-special-ed__.pdf" TargetMode="External"/><Relationship Id="rId2" Type="http://schemas.openxmlformats.org/officeDocument/2006/relationships/hyperlink" Target="http://assistedtechnology.weebly.com/uploads/3/4/1/9/3419723/ctg_fall2011_pugliese.pdf" TargetMode="External"/><Relationship Id="rId1" Type="http://schemas.openxmlformats.org/officeDocument/2006/relationships/slideLayout" Target="../slideLayouts/slideLayout2.xml"/><Relationship Id="rId5" Type="http://schemas.openxmlformats.org/officeDocument/2006/relationships/hyperlink" Target="http://www.adeapps.com/index.php?option=com_sobi2&amp;catid=106&amp;Itemid=309" TargetMode="External"/><Relationship Id="rId4" Type="http://schemas.openxmlformats.org/officeDocument/2006/relationships/hyperlink" Target="http://www.hackingautism.org/discussions/app-gallery"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youtu.be/R8VuA8yVBv8"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6.gif"/><Relationship Id="rId4" Type="http://schemas.openxmlformats.org/officeDocument/2006/relationships/image" Target="../media/image35.tmp"/></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youtu.be/vNZVV4Ciccg"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8.tmp"/></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www.dynavoxtech.com/implementation-toolkit/details.aspx?id=444"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aac.unl.edu/yaack/b2.html"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hyperlink" Target="http://www.dynavoxtech.com/implementation-toolkit/details.aspx?id=373" TargetMode="External"/><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www.dynavoxtech.com/implementation-toolkit/details.aspx?id=428"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www.dynavoxtech.com/training/toolkit/details.aspx?id=396"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notesSlide" Target="../notesSlides/notesSlide23.xml"/></Relationships>
</file>

<file path=ppt/slides/_rels/slide6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hyperlink" Target="http://www.aaclanguagelab.com/materials/AACPragmaticsChart.pdf"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7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video" Target="file:///G:\Amy's%20Proj%20(SMALL)\Manding%20with%20Kyle.mp4" TargetMode="External"/></Relationships>
</file>

<file path=ppt/slides/_rels/slide7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video" Target="file:///C:\Users\admin\Desktop\The_Proloquo2Go_speech_app_-_LoveThatMax.com.wmv"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video" Target="file:///G:\Amy's%20Proj%20(SMALL)\Omar%20Speech.mp4"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video" Target="file:///G:\Amy's%20Proj%20(SMALL)\Omar%20Speech%20Sentences.mp4" TargetMode="External"/></Relationships>
</file>

<file path=ppt/slides/_rels/slide8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video" Target="file:///G:\Amy's%20Proj%20(SMALL)\OT%20(1).mp4"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video" Target="file:///G:\Amy's%20Proj%20(SMALL)\Griffin%20OT%20i%20Write%20Words.mp4" TargetMode="External"/></Relationships>
</file>

<file path=ppt/slides/_rels/slide9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0D6E82-97F0-4CB2-AC21-27076CF087EC}"/>
              </a:ext>
            </a:extLst>
          </p:cNvPr>
          <p:cNvSpPr>
            <a:spLocks noGrp="1"/>
          </p:cNvSpPr>
          <p:nvPr>
            <p:ph type="title"/>
          </p:nvPr>
        </p:nvSpPr>
        <p:spPr/>
        <p:txBody>
          <a:bodyPr/>
          <a:lstStyle/>
          <a:p>
            <a:r>
              <a:rPr lang="en-GB" b="1" dirty="0">
                <a:solidFill>
                  <a:srgbClr val="FFFF00"/>
                </a:solidFill>
              </a:rPr>
              <a:t>The iPad</a:t>
            </a:r>
            <a:br>
              <a:rPr lang="en-GB" dirty="0">
                <a:solidFill>
                  <a:srgbClr val="FFFF00"/>
                </a:solidFill>
              </a:rPr>
            </a:br>
            <a:r>
              <a:rPr lang="en-GB" dirty="0">
                <a:solidFill>
                  <a:srgbClr val="FFFF00"/>
                </a:solidFill>
              </a:rPr>
              <a:t>Modern day baby sitter or beneficial tool?</a:t>
            </a:r>
            <a:br>
              <a:rPr lang="en-GB" dirty="0">
                <a:solidFill>
                  <a:srgbClr val="FFFF00"/>
                </a:solidFill>
              </a:rPr>
            </a:br>
            <a:br>
              <a:rPr lang="en-GB" dirty="0"/>
            </a:br>
            <a:br>
              <a:rPr lang="en-GB" sz="3600" dirty="0"/>
            </a:br>
            <a:r>
              <a:rPr lang="en-GB" sz="3600" dirty="0"/>
              <a:t>Tomi Agboola – Odeleye</a:t>
            </a:r>
            <a:br>
              <a:rPr lang="en-GB" sz="3600" dirty="0"/>
            </a:br>
            <a:r>
              <a:rPr lang="en-GB" sz="3600" dirty="0"/>
              <a:t>Speech and Language Therapist</a:t>
            </a:r>
            <a:endParaRPr lang="en-GB" dirty="0"/>
          </a:p>
        </p:txBody>
      </p:sp>
    </p:spTree>
    <p:extLst>
      <p:ext uri="{BB962C8B-B14F-4D97-AF65-F5344CB8AC3E}">
        <p14:creationId xmlns:p14="http://schemas.microsoft.com/office/powerpoint/2010/main" val="696713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27D7B-3D75-4A9C-86B7-2EDEF952C1FA}"/>
              </a:ext>
            </a:extLst>
          </p:cNvPr>
          <p:cNvSpPr>
            <a:spLocks noGrp="1"/>
          </p:cNvSpPr>
          <p:nvPr>
            <p:ph type="title"/>
          </p:nvPr>
        </p:nvSpPr>
        <p:spPr>
          <a:xfrm>
            <a:off x="609600" y="376237"/>
            <a:ext cx="7543800" cy="914400"/>
          </a:xfrm>
        </p:spPr>
        <p:txBody>
          <a:bodyPr/>
          <a:lstStyle/>
          <a:p>
            <a:pPr>
              <a:defRPr/>
            </a:pPr>
            <a:r>
              <a:rPr lang="en-US" dirty="0"/>
              <a:t>Visual Learners</a:t>
            </a:r>
          </a:p>
        </p:txBody>
      </p:sp>
      <p:sp>
        <p:nvSpPr>
          <p:cNvPr id="8195" name="Content Placeholder 2">
            <a:extLst>
              <a:ext uri="{FF2B5EF4-FFF2-40B4-BE49-F238E27FC236}">
                <a16:creationId xmlns:a16="http://schemas.microsoft.com/office/drawing/2014/main" id="{6A0693BF-2E45-40A0-909C-C557885A729B}"/>
              </a:ext>
            </a:extLst>
          </p:cNvPr>
          <p:cNvSpPr>
            <a:spLocks noGrp="1"/>
          </p:cNvSpPr>
          <p:nvPr>
            <p:ph idx="1"/>
          </p:nvPr>
        </p:nvSpPr>
        <p:spPr>
          <a:xfrm>
            <a:off x="457200" y="1600200"/>
            <a:ext cx="8039100" cy="4729163"/>
          </a:xfrm>
        </p:spPr>
        <p:txBody>
          <a:bodyPr/>
          <a:lstStyle/>
          <a:p>
            <a:pPr>
              <a:buFont typeface="Wingdings" panose="05000000000000000000" pitchFamily="2" charset="2"/>
              <a:buChar char="v"/>
            </a:pPr>
            <a:r>
              <a:rPr lang="en-US" altLang="en-US" dirty="0"/>
              <a:t>Children with ASD have strong visual processing skills and usually have a heightened interest in visual materials (Furth, 1981).</a:t>
            </a:r>
          </a:p>
          <a:p>
            <a:pPr>
              <a:buFont typeface="Wingdings" panose="05000000000000000000" pitchFamily="2" charset="2"/>
              <a:buChar char="v"/>
            </a:pPr>
            <a:r>
              <a:rPr lang="en-US" altLang="en-US" dirty="0"/>
              <a:t>Embedded Figures Task (EFT) has the subject find the simple shape embedded in the complex form.</a:t>
            </a:r>
          </a:p>
          <a:p>
            <a:pPr>
              <a:buFont typeface="Wingdings" panose="05000000000000000000" pitchFamily="2" charset="2"/>
              <a:buChar char="v"/>
            </a:pPr>
            <a:r>
              <a:rPr lang="en-US" altLang="en-US" dirty="0"/>
              <a:t>Children with autism scored                                                                                significantly higher than the                                                              controls on the EFT                                                       (Shah and </a:t>
            </a:r>
            <a:r>
              <a:rPr lang="en-US" altLang="en-US" dirty="0" err="1"/>
              <a:t>Frith</a:t>
            </a:r>
            <a:r>
              <a:rPr lang="en-US" altLang="en-US" dirty="0"/>
              <a:t>, 1983).</a:t>
            </a:r>
          </a:p>
          <a:p>
            <a:endParaRPr lang="en-US" altLang="en-US" dirty="0"/>
          </a:p>
          <a:p>
            <a:endParaRPr lang="en-US" altLang="en-US" dirty="0"/>
          </a:p>
        </p:txBody>
      </p:sp>
      <p:pic>
        <p:nvPicPr>
          <p:cNvPr id="8196" name="Picture 3">
            <a:extLst>
              <a:ext uri="{FF2B5EF4-FFF2-40B4-BE49-F238E27FC236}">
                <a16:creationId xmlns:a16="http://schemas.microsoft.com/office/drawing/2014/main" id="{E9830A81-E0E2-4096-850B-197D3B3AE2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982828"/>
            <a:ext cx="4024313"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46BCF-30FC-487B-A2AE-445AB520BC1F}"/>
              </a:ext>
            </a:extLst>
          </p:cNvPr>
          <p:cNvSpPr>
            <a:spLocks noGrp="1"/>
          </p:cNvSpPr>
          <p:nvPr>
            <p:ph type="title"/>
          </p:nvPr>
        </p:nvSpPr>
        <p:spPr>
          <a:xfrm>
            <a:off x="914400" y="609600"/>
            <a:ext cx="7543800" cy="914400"/>
          </a:xfrm>
        </p:spPr>
        <p:txBody>
          <a:bodyPr/>
          <a:lstStyle/>
          <a:p>
            <a:pPr>
              <a:defRPr/>
            </a:pPr>
            <a:r>
              <a:rPr lang="en-US" dirty="0"/>
              <a:t>Khan Academy</a:t>
            </a:r>
          </a:p>
        </p:txBody>
      </p:sp>
      <p:sp>
        <p:nvSpPr>
          <p:cNvPr id="3" name="Content Placeholder 2">
            <a:extLst>
              <a:ext uri="{FF2B5EF4-FFF2-40B4-BE49-F238E27FC236}">
                <a16:creationId xmlns:a16="http://schemas.microsoft.com/office/drawing/2014/main" id="{7398405A-6295-4FC2-8B52-833C82E67283}"/>
              </a:ext>
            </a:extLst>
          </p:cNvPr>
          <p:cNvSpPr>
            <a:spLocks noGrp="1"/>
          </p:cNvSpPr>
          <p:nvPr>
            <p:ph idx="1"/>
          </p:nvPr>
        </p:nvSpPr>
        <p:spPr>
          <a:xfrm>
            <a:off x="533400" y="2362200"/>
            <a:ext cx="4559300" cy="4025900"/>
          </a:xfrm>
        </p:spPr>
        <p:txBody>
          <a:bodyPr/>
          <a:lstStyle/>
          <a:p>
            <a:pPr>
              <a:buFont typeface="Wingdings" pitchFamily="2" charset="2"/>
              <a:buChar char="v"/>
              <a:defRPr/>
            </a:pPr>
            <a:r>
              <a:rPr lang="en-US" dirty="0">
                <a:hlinkClick r:id="rId2"/>
              </a:rPr>
              <a:t>http://www.khanacademy.org/</a:t>
            </a:r>
            <a:endParaRPr lang="en-US" dirty="0"/>
          </a:p>
          <a:p>
            <a:pPr>
              <a:buFont typeface="Wingdings" pitchFamily="2" charset="2"/>
              <a:buChar char="v"/>
              <a:defRPr/>
            </a:pPr>
            <a:r>
              <a:rPr lang="en-US" dirty="0"/>
              <a:t>Mission of Khan Academy is to “provide a free world-class education to anyone, anywhere”</a:t>
            </a:r>
          </a:p>
          <a:p>
            <a:pPr>
              <a:buFont typeface="Wingdings" pitchFamily="2" charset="2"/>
              <a:buChar char="v"/>
              <a:defRPr/>
            </a:pPr>
            <a:r>
              <a:rPr lang="en-US" dirty="0"/>
              <a:t>Provides video lessons on all subject areas.</a:t>
            </a:r>
          </a:p>
          <a:p>
            <a:pPr>
              <a:buFont typeface="Wingdings" pitchFamily="2" charset="2"/>
              <a:buChar char="v"/>
              <a:defRPr/>
            </a:pPr>
            <a:r>
              <a:rPr lang="en-US" b="1" dirty="0" err="1"/>
              <a:t>KhanApp</a:t>
            </a:r>
            <a:r>
              <a:rPr lang="en-US" b="1" dirty="0"/>
              <a:t> </a:t>
            </a:r>
            <a:r>
              <a:rPr lang="en-US" dirty="0"/>
              <a:t>enables you to browse the Khan Academy curriculum.</a:t>
            </a:r>
            <a:r>
              <a:rPr lang="en-US" b="1" dirty="0"/>
              <a:t>  </a:t>
            </a:r>
          </a:p>
          <a:p>
            <a:pPr marL="0" indent="0">
              <a:buFontTx/>
              <a:buNone/>
              <a:defRPr/>
            </a:pPr>
            <a:endParaRPr lang="en-US" dirty="0"/>
          </a:p>
        </p:txBody>
      </p:sp>
      <p:pic>
        <p:nvPicPr>
          <p:cNvPr id="53252" name="Picture 3">
            <a:extLst>
              <a:ext uri="{FF2B5EF4-FFF2-40B4-BE49-F238E27FC236}">
                <a16:creationId xmlns:a16="http://schemas.microsoft.com/office/drawing/2014/main" id="{710ADB92-C0D6-48C2-927D-6816B54BF40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941513"/>
            <a:ext cx="3657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B0942-752E-4AA5-837E-290676CD444B}"/>
              </a:ext>
            </a:extLst>
          </p:cNvPr>
          <p:cNvSpPr>
            <a:spLocks noGrp="1"/>
          </p:cNvSpPr>
          <p:nvPr>
            <p:ph type="title"/>
          </p:nvPr>
        </p:nvSpPr>
        <p:spPr>
          <a:xfrm>
            <a:off x="1066800" y="328612"/>
            <a:ext cx="7543800" cy="914400"/>
          </a:xfrm>
        </p:spPr>
        <p:txBody>
          <a:bodyPr/>
          <a:lstStyle/>
          <a:p>
            <a:pPr>
              <a:defRPr/>
            </a:pPr>
            <a:r>
              <a:rPr lang="en-US" dirty="0"/>
              <a:t>Question Builder</a:t>
            </a:r>
          </a:p>
        </p:txBody>
      </p:sp>
      <p:pic>
        <p:nvPicPr>
          <p:cNvPr id="4" name="MVI_1182.MOV">
            <a:hlinkClick r:id="" action="ppaction://media"/>
            <a:extLst>
              <a:ext uri="{FF2B5EF4-FFF2-40B4-BE49-F238E27FC236}">
                <a16:creationId xmlns:a16="http://schemas.microsoft.com/office/drawing/2014/main" id="{DCABC7C1-145A-4C94-9C79-7513B72A1FE1}"/>
              </a:ext>
            </a:extLst>
          </p:cNvPr>
          <p:cNvPicPr>
            <a:picLocks noGrp="1" noRot="1" noChangeAspect="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1447800" y="1752600"/>
            <a:ext cx="6369050" cy="4776788"/>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7D42C-ADDE-45F6-9C87-FD03863CE591}"/>
              </a:ext>
            </a:extLst>
          </p:cNvPr>
          <p:cNvSpPr>
            <a:spLocks noGrp="1"/>
          </p:cNvSpPr>
          <p:nvPr>
            <p:ph type="title"/>
          </p:nvPr>
        </p:nvSpPr>
        <p:spPr>
          <a:xfrm>
            <a:off x="914400" y="304800"/>
            <a:ext cx="7543800" cy="914400"/>
          </a:xfrm>
        </p:spPr>
        <p:txBody>
          <a:bodyPr/>
          <a:lstStyle/>
          <a:p>
            <a:pPr>
              <a:defRPr/>
            </a:pPr>
            <a:r>
              <a:rPr lang="en-US" dirty="0"/>
              <a:t>Coin Math</a:t>
            </a:r>
          </a:p>
        </p:txBody>
      </p:sp>
      <p:pic>
        <p:nvPicPr>
          <p:cNvPr id="4" name="Griffin Coin Math.MOV">
            <a:hlinkClick r:id="" action="ppaction://media"/>
            <a:extLst>
              <a:ext uri="{FF2B5EF4-FFF2-40B4-BE49-F238E27FC236}">
                <a16:creationId xmlns:a16="http://schemas.microsoft.com/office/drawing/2014/main" id="{070B046E-DEFF-4A3F-B595-9D5699B665FD}"/>
              </a:ext>
            </a:extLst>
          </p:cNvPr>
          <p:cNvPicPr>
            <a:picLocks noGrp="1" noRot="1" noChangeAspect="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1219200" y="1493838"/>
            <a:ext cx="6629400" cy="497205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23FE2-1204-4C16-B394-5743538F3523}"/>
              </a:ext>
            </a:extLst>
          </p:cNvPr>
          <p:cNvSpPr>
            <a:spLocks noGrp="1"/>
          </p:cNvSpPr>
          <p:nvPr>
            <p:ph type="title"/>
          </p:nvPr>
        </p:nvSpPr>
        <p:spPr>
          <a:xfrm>
            <a:off x="609600" y="0"/>
            <a:ext cx="8039100" cy="1714500"/>
          </a:xfrm>
        </p:spPr>
        <p:txBody>
          <a:bodyPr/>
          <a:lstStyle/>
          <a:p>
            <a:pPr>
              <a:defRPr/>
            </a:pPr>
            <a:r>
              <a:rPr lang="en-US" dirty="0"/>
              <a:t>Small Group Instruction with Academic Apps</a:t>
            </a:r>
          </a:p>
        </p:txBody>
      </p:sp>
      <p:pic>
        <p:nvPicPr>
          <p:cNvPr id="4" name="Academic Monkey Preschool etc..mp4">
            <a:hlinkClick r:id="" action="ppaction://media"/>
            <a:extLst>
              <a:ext uri="{FF2B5EF4-FFF2-40B4-BE49-F238E27FC236}">
                <a16:creationId xmlns:a16="http://schemas.microsoft.com/office/drawing/2014/main" id="{C79D4496-859C-458C-94F7-A81C4CDF6D84}"/>
              </a:ext>
            </a:extLst>
          </p:cNvPr>
          <p:cNvPicPr>
            <a:picLocks noGrp="1" noRot="1" noChangeAspect="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1219200" y="1676400"/>
            <a:ext cx="6623050" cy="4967288"/>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762000"/>
            <a:ext cx="4762500" cy="3571875"/>
          </a:xfrm>
        </p:spPr>
      </p:pic>
      <p:sp>
        <p:nvSpPr>
          <p:cNvPr id="3" name="Text Placeholder 2"/>
          <p:cNvSpPr>
            <a:spLocks noGrp="1"/>
          </p:cNvSpPr>
          <p:nvPr>
            <p:ph type="body" sz="half" idx="2"/>
          </p:nvPr>
        </p:nvSpPr>
        <p:spPr>
          <a:xfrm>
            <a:off x="5715000" y="685800"/>
            <a:ext cx="3200400" cy="4495799"/>
          </a:xfrm>
        </p:spPr>
        <p:txBody>
          <a:bodyPr>
            <a:normAutofit/>
          </a:bodyPr>
          <a:lstStyle/>
          <a:p>
            <a:r>
              <a:rPr lang="en-US" dirty="0"/>
              <a:t>“Navigate through different rooms of the house as your child makes different members of the family do things. The adult can give students directions or users can give each other directions, having family members do different things and manipulate objects in the house.”</a:t>
            </a:r>
          </a:p>
          <a:p>
            <a:endParaRPr lang="en-US" dirty="0"/>
          </a:p>
          <a:p>
            <a:r>
              <a:rPr lang="en-US" dirty="0"/>
              <a:t>Good to model for children appropriate behavior, life skills, and social stories. Fun and interactive to promote motivation!</a:t>
            </a:r>
          </a:p>
        </p:txBody>
      </p:sp>
      <p:sp>
        <p:nvSpPr>
          <p:cNvPr id="4" name="Title 3"/>
          <p:cNvSpPr>
            <a:spLocks noGrp="1"/>
          </p:cNvSpPr>
          <p:nvPr>
            <p:ph type="title"/>
          </p:nvPr>
        </p:nvSpPr>
        <p:spPr/>
        <p:txBody>
          <a:bodyPr/>
          <a:lstStyle/>
          <a:p>
            <a:pPr algn="ctr"/>
            <a:r>
              <a:rPr lang="en-US" dirty="0"/>
              <a:t>My </a:t>
            </a:r>
            <a:r>
              <a:rPr lang="en-US" dirty="0" err="1"/>
              <a:t>PlayHome</a:t>
            </a:r>
            <a:endParaRPr lang="en-US" dirty="0"/>
          </a:p>
        </p:txBody>
      </p:sp>
    </p:spTree>
    <p:extLst>
      <p:ext uri="{BB962C8B-B14F-4D97-AF65-F5344CB8AC3E}">
        <p14:creationId xmlns:p14="http://schemas.microsoft.com/office/powerpoint/2010/main" val="179172066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$3.99</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143000" y="1524000"/>
            <a:ext cx="3124200" cy="4686300"/>
          </a:xfrm>
        </p:spPr>
      </p:pic>
      <p:sp>
        <p:nvSpPr>
          <p:cNvPr id="4" name="Text Placeholder 3"/>
          <p:cNvSpPr>
            <a:spLocks noGrp="1"/>
          </p:cNvSpPr>
          <p:nvPr>
            <p:ph type="body" sz="quarter" idx="3"/>
          </p:nvPr>
        </p:nvSpPr>
        <p:spPr/>
        <p:txBody>
          <a:bodyPr/>
          <a:lstStyle/>
          <a:p>
            <a:r>
              <a:rPr lang="en-US" dirty="0"/>
              <a:t>By Shimon Young</a:t>
            </a:r>
          </a:p>
        </p:txBody>
      </p:sp>
      <p:pic>
        <p:nvPicPr>
          <p:cNvPr id="8" name="Content Placeholder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410200" y="1524000"/>
            <a:ext cx="3087688" cy="4631532"/>
          </a:xfrm>
        </p:spPr>
      </p:pic>
    </p:spTree>
    <p:extLst>
      <p:ext uri="{BB962C8B-B14F-4D97-AF65-F5344CB8AC3E}">
        <p14:creationId xmlns:p14="http://schemas.microsoft.com/office/powerpoint/2010/main" val="341965064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5715000" y="685800"/>
            <a:ext cx="2971800" cy="4495800"/>
          </a:xfrm>
        </p:spPr>
        <p:txBody>
          <a:bodyPr>
            <a:normAutofit lnSpcReduction="10000"/>
          </a:bodyPr>
          <a:lstStyle/>
          <a:p>
            <a:r>
              <a:rPr lang="en-US" b="1" dirty="0"/>
              <a:t>“Which Go Together?” is an ABA problem solving game to teach the skill of c</a:t>
            </a:r>
            <a:r>
              <a:rPr lang="en-US" dirty="0"/>
              <a:t>ategorizing of items. The child problem solves and figures out which item goes together using bright and colorful images.</a:t>
            </a:r>
          </a:p>
          <a:p>
            <a:endParaRPr lang="en-US" dirty="0"/>
          </a:p>
          <a:p>
            <a:r>
              <a:rPr lang="en-US" b="1" dirty="0"/>
              <a:t>This app is “u</a:t>
            </a:r>
            <a:r>
              <a:rPr lang="en-US" dirty="0"/>
              <a:t>sed by educators and speech language pathologists worldwide” and can assist in teaching students speech, language, and grouping and categorizing skills.</a:t>
            </a:r>
          </a:p>
          <a:p>
            <a:endParaRPr lang="en-US" dirty="0"/>
          </a:p>
          <a:p>
            <a:r>
              <a:rPr lang="en-US" dirty="0"/>
              <a:t>Real pictures are a fun stimulus for all children!</a:t>
            </a:r>
          </a:p>
          <a:p>
            <a:endParaRPr lang="en-US" dirty="0"/>
          </a:p>
        </p:txBody>
      </p:sp>
      <p:sp>
        <p:nvSpPr>
          <p:cNvPr id="4" name="Title 3"/>
          <p:cNvSpPr>
            <a:spLocks noGrp="1"/>
          </p:cNvSpPr>
          <p:nvPr>
            <p:ph type="title"/>
          </p:nvPr>
        </p:nvSpPr>
        <p:spPr>
          <a:xfrm>
            <a:off x="838200" y="5257800"/>
            <a:ext cx="7543800" cy="914400"/>
          </a:xfrm>
        </p:spPr>
        <p:txBody>
          <a:bodyPr/>
          <a:lstStyle/>
          <a:p>
            <a:pPr algn="ctr"/>
            <a:r>
              <a:rPr lang="en-US" dirty="0"/>
              <a:t>Which Go Together?</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304800"/>
            <a:ext cx="3609975" cy="4813300"/>
          </a:xfrm>
        </p:spPr>
      </p:pic>
    </p:spTree>
    <p:extLst>
      <p:ext uri="{BB962C8B-B14F-4D97-AF65-F5344CB8AC3E}">
        <p14:creationId xmlns:p14="http://schemas.microsoft.com/office/powerpoint/2010/main" val="203327952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$1.99</a:t>
            </a:r>
          </a:p>
        </p:txBody>
      </p:sp>
      <p:sp>
        <p:nvSpPr>
          <p:cNvPr id="4" name="Text Placeholder 3"/>
          <p:cNvSpPr>
            <a:spLocks noGrp="1"/>
          </p:cNvSpPr>
          <p:nvPr>
            <p:ph type="body" sz="quarter" idx="3"/>
          </p:nvPr>
        </p:nvSpPr>
        <p:spPr/>
        <p:txBody>
          <a:bodyPr/>
          <a:lstStyle/>
          <a:p>
            <a:r>
              <a:rPr lang="en-US" dirty="0"/>
              <a:t>By Kindergarten.com</a:t>
            </a:r>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66800" y="1676400"/>
            <a:ext cx="3200400" cy="4689777"/>
          </a:xfrm>
        </p:spPr>
      </p:pic>
      <p:pic>
        <p:nvPicPr>
          <p:cNvPr id="10" name="Content Placeholder 9"/>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334000" y="1676400"/>
            <a:ext cx="3200400" cy="4670854"/>
          </a:xfrm>
        </p:spPr>
      </p:pic>
    </p:spTree>
    <p:extLst>
      <p:ext uri="{BB962C8B-B14F-4D97-AF65-F5344CB8AC3E}">
        <p14:creationId xmlns:p14="http://schemas.microsoft.com/office/powerpoint/2010/main" val="150524805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838200"/>
            <a:ext cx="5372100" cy="4029075"/>
          </a:xfrm>
        </p:spPr>
      </p:pic>
      <p:sp>
        <p:nvSpPr>
          <p:cNvPr id="3" name="Text Placeholder 2"/>
          <p:cNvSpPr>
            <a:spLocks noGrp="1"/>
          </p:cNvSpPr>
          <p:nvPr>
            <p:ph type="body" sz="half" idx="2"/>
          </p:nvPr>
        </p:nvSpPr>
        <p:spPr>
          <a:xfrm>
            <a:off x="5715000" y="685800"/>
            <a:ext cx="3276600" cy="4419599"/>
          </a:xfrm>
        </p:spPr>
        <p:txBody>
          <a:bodyPr>
            <a:normAutofit/>
          </a:bodyPr>
          <a:lstStyle/>
          <a:p>
            <a:r>
              <a:rPr lang="en-US" dirty="0"/>
              <a:t>“Phonics Made Easy Flash Action </a:t>
            </a:r>
            <a:r>
              <a:rPr lang="en-US" dirty="0" err="1"/>
              <a:t>iPad</a:t>
            </a:r>
            <a:r>
              <a:rPr lang="en-US" dirty="0"/>
              <a:t> app has been developed to help children sharpen important phonics skills for reading success. Children will explore beginning and ending letter sounds, distinguish between long and short vowel sounds, pinpoint the rhyming families, work with letter blends, and more.”</a:t>
            </a:r>
          </a:p>
          <a:p>
            <a:endParaRPr lang="en-US" dirty="0"/>
          </a:p>
          <a:p>
            <a:r>
              <a:rPr lang="en-US" dirty="0"/>
              <a:t>Fun and interactive games will keep the attention of all children as they learn these reading basics.</a:t>
            </a:r>
          </a:p>
        </p:txBody>
      </p:sp>
      <p:sp>
        <p:nvSpPr>
          <p:cNvPr id="4" name="Title 3"/>
          <p:cNvSpPr>
            <a:spLocks noGrp="1"/>
          </p:cNvSpPr>
          <p:nvPr>
            <p:ph type="title"/>
          </p:nvPr>
        </p:nvSpPr>
        <p:spPr/>
        <p:txBody>
          <a:bodyPr/>
          <a:lstStyle/>
          <a:p>
            <a:pPr algn="ctr"/>
            <a:r>
              <a:rPr lang="en-US" dirty="0"/>
              <a:t>Phonics Made Easy</a:t>
            </a:r>
          </a:p>
        </p:txBody>
      </p:sp>
    </p:spTree>
    <p:extLst>
      <p:ext uri="{BB962C8B-B14F-4D97-AF65-F5344CB8AC3E}">
        <p14:creationId xmlns:p14="http://schemas.microsoft.com/office/powerpoint/2010/main" val="388024684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$4.99</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28600" y="1371600"/>
            <a:ext cx="4470399" cy="3352799"/>
          </a:xfrm>
        </p:spPr>
      </p:pic>
      <p:sp>
        <p:nvSpPr>
          <p:cNvPr id="4" name="Text Placeholder 3"/>
          <p:cNvSpPr>
            <a:spLocks noGrp="1"/>
          </p:cNvSpPr>
          <p:nvPr>
            <p:ph type="body" sz="quarter" idx="3"/>
          </p:nvPr>
        </p:nvSpPr>
        <p:spPr>
          <a:xfrm>
            <a:off x="5029200" y="661976"/>
            <a:ext cx="3581400" cy="639762"/>
          </a:xfrm>
        </p:spPr>
        <p:txBody>
          <a:bodyPr/>
          <a:lstStyle/>
          <a:p>
            <a:r>
              <a:rPr lang="en-US" dirty="0"/>
              <a:t>By School Zone Publishing</a:t>
            </a:r>
          </a:p>
        </p:txBody>
      </p:sp>
      <p:pic>
        <p:nvPicPr>
          <p:cNvPr id="8" name="Content Placeholder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343400" y="3009900"/>
            <a:ext cx="4648200" cy="3486149"/>
          </a:xfrm>
        </p:spPr>
      </p:pic>
    </p:spTree>
    <p:extLst>
      <p:ext uri="{BB962C8B-B14F-4D97-AF65-F5344CB8AC3E}">
        <p14:creationId xmlns:p14="http://schemas.microsoft.com/office/powerpoint/2010/main" val="1969506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D7AAC-A64F-425F-85FB-A00569E3E0E8}"/>
              </a:ext>
            </a:extLst>
          </p:cNvPr>
          <p:cNvSpPr>
            <a:spLocks noGrp="1"/>
          </p:cNvSpPr>
          <p:nvPr>
            <p:ph type="title"/>
          </p:nvPr>
        </p:nvSpPr>
        <p:spPr>
          <a:xfrm>
            <a:off x="1143000" y="410369"/>
            <a:ext cx="7543800" cy="914400"/>
          </a:xfrm>
        </p:spPr>
        <p:txBody>
          <a:bodyPr/>
          <a:lstStyle/>
          <a:p>
            <a:pPr>
              <a:defRPr/>
            </a:pPr>
            <a:r>
              <a:rPr lang="en-US" dirty="0"/>
              <a:t>Interest in Multimedia</a:t>
            </a:r>
          </a:p>
        </p:txBody>
      </p:sp>
      <p:sp>
        <p:nvSpPr>
          <p:cNvPr id="9219" name="Content Placeholder 2">
            <a:extLst>
              <a:ext uri="{FF2B5EF4-FFF2-40B4-BE49-F238E27FC236}">
                <a16:creationId xmlns:a16="http://schemas.microsoft.com/office/drawing/2014/main" id="{82690F53-ED73-46A8-AE65-96364C2F5699}"/>
              </a:ext>
            </a:extLst>
          </p:cNvPr>
          <p:cNvSpPr>
            <a:spLocks noGrp="1"/>
          </p:cNvSpPr>
          <p:nvPr>
            <p:ph idx="1"/>
          </p:nvPr>
        </p:nvSpPr>
        <p:spPr>
          <a:xfrm>
            <a:off x="546100" y="1943100"/>
            <a:ext cx="8039100" cy="2171700"/>
          </a:xfrm>
        </p:spPr>
        <p:txBody>
          <a:bodyPr/>
          <a:lstStyle/>
          <a:p>
            <a:pPr>
              <a:buFont typeface="Wingdings" panose="05000000000000000000" pitchFamily="2" charset="2"/>
              <a:buChar char="v"/>
            </a:pPr>
            <a:r>
              <a:rPr lang="en-US" altLang="en-US"/>
              <a:t>Many individuals with ASD are highly engaged and motivated by computers, video and related media (Shane &amp; Albert, 2008).</a:t>
            </a:r>
          </a:p>
          <a:p>
            <a:pPr>
              <a:buFont typeface="Wingdings" panose="05000000000000000000" pitchFamily="2" charset="2"/>
              <a:buChar char="v"/>
            </a:pPr>
            <a:r>
              <a:rPr lang="en-US" altLang="en-US"/>
              <a:t>Students with autism scored higher rates of using non-social media than peers with mild learning disabilities and speech-language impairments (Mazurek et al., 2011).</a:t>
            </a:r>
          </a:p>
        </p:txBody>
      </p:sp>
      <p:pic>
        <p:nvPicPr>
          <p:cNvPr id="9220" name="Picture 2">
            <a:extLst>
              <a:ext uri="{FF2B5EF4-FFF2-40B4-BE49-F238E27FC236}">
                <a16:creationId xmlns:a16="http://schemas.microsoft.com/office/drawing/2014/main" id="{CAB1E595-CC01-4685-827A-6D8F3B74ABC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5593" y="4150895"/>
            <a:ext cx="5980113"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5400" y="457200"/>
            <a:ext cx="3429000" cy="4572000"/>
          </a:xfrm>
        </p:spPr>
      </p:pic>
      <p:sp>
        <p:nvSpPr>
          <p:cNvPr id="3" name="Text Placeholder 2"/>
          <p:cNvSpPr>
            <a:spLocks noGrp="1"/>
          </p:cNvSpPr>
          <p:nvPr>
            <p:ph type="body" sz="half" idx="2"/>
          </p:nvPr>
        </p:nvSpPr>
        <p:spPr>
          <a:xfrm>
            <a:off x="5715000" y="685800"/>
            <a:ext cx="3124200" cy="3962399"/>
          </a:xfrm>
        </p:spPr>
        <p:txBody>
          <a:bodyPr/>
          <a:lstStyle/>
          <a:p>
            <a:r>
              <a:rPr lang="en-US" dirty="0"/>
              <a:t>“Teaches toddler and young kids VISUALLY and VOCALLY how to COUNT with fun animated animals and touch screen interactions.”</a:t>
            </a:r>
          </a:p>
          <a:p>
            <a:r>
              <a:rPr lang="en-US" dirty="0"/>
              <a:t>Touch 40 different animals with sounds to see and hear numbers counted.</a:t>
            </a:r>
          </a:p>
          <a:p>
            <a:r>
              <a:rPr lang="en-US" dirty="0"/>
              <a:t>Good for children with auditory impairments or who require novelty in learning.</a:t>
            </a:r>
          </a:p>
        </p:txBody>
      </p:sp>
      <p:sp>
        <p:nvSpPr>
          <p:cNvPr id="4" name="Title 3"/>
          <p:cNvSpPr>
            <a:spLocks noGrp="1"/>
          </p:cNvSpPr>
          <p:nvPr>
            <p:ph type="title"/>
          </p:nvPr>
        </p:nvSpPr>
        <p:spPr/>
        <p:txBody>
          <a:bodyPr/>
          <a:lstStyle/>
          <a:p>
            <a:pPr algn="ctr"/>
            <a:r>
              <a:rPr lang="en-US" dirty="0"/>
              <a:t>123 Animals Counting</a:t>
            </a:r>
          </a:p>
        </p:txBody>
      </p:sp>
    </p:spTree>
    <p:extLst>
      <p:ext uri="{BB962C8B-B14F-4D97-AF65-F5344CB8AC3E}">
        <p14:creationId xmlns:p14="http://schemas.microsoft.com/office/powerpoint/2010/main" val="140982354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$1.99</a:t>
            </a: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447800" y="1447800"/>
            <a:ext cx="2997200" cy="4495800"/>
          </a:xfrm>
        </p:spPr>
      </p:pic>
      <p:sp>
        <p:nvSpPr>
          <p:cNvPr id="4" name="Text Placeholder 3"/>
          <p:cNvSpPr>
            <a:spLocks noGrp="1"/>
          </p:cNvSpPr>
          <p:nvPr>
            <p:ph type="body" sz="quarter" idx="3"/>
          </p:nvPr>
        </p:nvSpPr>
        <p:spPr/>
        <p:txBody>
          <a:bodyPr/>
          <a:lstStyle/>
          <a:p>
            <a:r>
              <a:rPr lang="en-US" dirty="0"/>
              <a:t>By Brain Counts</a:t>
            </a:r>
          </a:p>
        </p:txBody>
      </p:sp>
      <p:pic>
        <p:nvPicPr>
          <p:cNvPr id="7" name="Content Placeholder 6"/>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334000" y="1447800"/>
            <a:ext cx="2997200" cy="4495800"/>
          </a:xfrm>
        </p:spPr>
      </p:pic>
    </p:spTree>
    <p:extLst>
      <p:ext uri="{BB962C8B-B14F-4D97-AF65-F5344CB8AC3E}">
        <p14:creationId xmlns:p14="http://schemas.microsoft.com/office/powerpoint/2010/main" val="34174912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143000"/>
            <a:ext cx="5257800" cy="3505200"/>
          </a:xfrm>
        </p:spPr>
      </p:pic>
      <p:sp>
        <p:nvSpPr>
          <p:cNvPr id="3" name="Text Placeholder 2"/>
          <p:cNvSpPr>
            <a:spLocks noGrp="1"/>
          </p:cNvSpPr>
          <p:nvPr>
            <p:ph type="body" sz="half" idx="2"/>
          </p:nvPr>
        </p:nvSpPr>
        <p:spPr>
          <a:xfrm>
            <a:off x="5715000" y="685800"/>
            <a:ext cx="2895600" cy="3962399"/>
          </a:xfrm>
        </p:spPr>
        <p:txBody>
          <a:bodyPr>
            <a:normAutofit/>
          </a:bodyPr>
          <a:lstStyle/>
          <a:p>
            <a:r>
              <a:rPr lang="en-US" dirty="0"/>
              <a:t>“Behavior Tracker Pro for Autism is an iPhone, </a:t>
            </a:r>
            <a:r>
              <a:rPr lang="en-US" dirty="0" err="1"/>
              <a:t>iTouch</a:t>
            </a:r>
            <a:r>
              <a:rPr lang="en-US" dirty="0"/>
              <a:t> and </a:t>
            </a:r>
            <a:r>
              <a:rPr lang="en-US" dirty="0" err="1"/>
              <a:t>iPad</a:t>
            </a:r>
            <a:r>
              <a:rPr lang="en-US" dirty="0"/>
              <a:t> application that allows BCBAs, behavioral therapists, aides, teachers or parents to track behaviors.”</a:t>
            </a:r>
          </a:p>
          <a:p>
            <a:endParaRPr lang="en-US" dirty="0"/>
          </a:p>
          <a:p>
            <a:r>
              <a:rPr lang="en-US" dirty="0"/>
              <a:t>This app can be used to track ABC data, frequency and duration, and high frequency data, and automatically graph them.</a:t>
            </a:r>
          </a:p>
        </p:txBody>
      </p:sp>
      <p:sp>
        <p:nvSpPr>
          <p:cNvPr id="4" name="Title 3"/>
          <p:cNvSpPr>
            <a:spLocks noGrp="1"/>
          </p:cNvSpPr>
          <p:nvPr>
            <p:ph type="title"/>
          </p:nvPr>
        </p:nvSpPr>
        <p:spPr/>
        <p:txBody>
          <a:bodyPr/>
          <a:lstStyle/>
          <a:p>
            <a:pPr algn="ctr"/>
            <a:r>
              <a:rPr lang="en-US" dirty="0"/>
              <a:t>Behavior Tracker Pro</a:t>
            </a:r>
          </a:p>
        </p:txBody>
      </p:sp>
    </p:spTree>
    <p:extLst>
      <p:ext uri="{BB962C8B-B14F-4D97-AF65-F5344CB8AC3E}">
        <p14:creationId xmlns:p14="http://schemas.microsoft.com/office/powerpoint/2010/main" val="75643811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$29.99</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14400" y="1524000"/>
            <a:ext cx="3149600" cy="4724400"/>
          </a:xfrm>
        </p:spPr>
      </p:pic>
      <p:sp>
        <p:nvSpPr>
          <p:cNvPr id="4" name="Text Placeholder 3"/>
          <p:cNvSpPr>
            <a:spLocks noGrp="1"/>
          </p:cNvSpPr>
          <p:nvPr>
            <p:ph type="body" sz="quarter" idx="3"/>
          </p:nvPr>
        </p:nvSpPr>
        <p:spPr/>
        <p:txBody>
          <a:bodyPr/>
          <a:lstStyle/>
          <a:p>
            <a:r>
              <a:rPr lang="en-US" dirty="0"/>
              <a:t>By </a:t>
            </a:r>
            <a:r>
              <a:rPr lang="en-US" dirty="0" err="1"/>
              <a:t>Marz</a:t>
            </a:r>
            <a:r>
              <a:rPr lang="en-US" dirty="0"/>
              <a:t> Consulting Inc.</a:t>
            </a:r>
          </a:p>
        </p:txBody>
      </p:sp>
      <p:pic>
        <p:nvPicPr>
          <p:cNvPr id="8" name="Content Placeholder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105400" y="1600200"/>
            <a:ext cx="3048000" cy="4572000"/>
          </a:xfrm>
        </p:spPr>
      </p:pic>
    </p:spTree>
    <p:extLst>
      <p:ext uri="{BB962C8B-B14F-4D97-AF65-F5344CB8AC3E}">
        <p14:creationId xmlns:p14="http://schemas.microsoft.com/office/powerpoint/2010/main" val="98458331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9200" y="228600"/>
            <a:ext cx="3288506" cy="4725998"/>
          </a:xfrm>
        </p:spPr>
      </p:pic>
      <p:sp>
        <p:nvSpPr>
          <p:cNvPr id="3" name="Text Placeholder 2"/>
          <p:cNvSpPr>
            <a:spLocks noGrp="1"/>
          </p:cNvSpPr>
          <p:nvPr>
            <p:ph type="body" sz="half" idx="2"/>
          </p:nvPr>
        </p:nvSpPr>
        <p:spPr>
          <a:xfrm>
            <a:off x="5715000" y="685800"/>
            <a:ext cx="2819400" cy="4343400"/>
          </a:xfrm>
        </p:spPr>
        <p:txBody>
          <a:bodyPr>
            <a:normAutofit/>
          </a:bodyPr>
          <a:lstStyle/>
          <a:p>
            <a:r>
              <a:rPr lang="en-US" dirty="0"/>
              <a:t>“</a:t>
            </a:r>
            <a:r>
              <a:rPr lang="en-US" dirty="0" err="1"/>
              <a:t>iCommunicate</a:t>
            </a:r>
            <a:r>
              <a:rPr lang="en-US" dirty="0"/>
              <a:t> lets you design visual schedules, storyboards, communication boards, routines, flash cards, choice boards, speech cards, and more. It is customizable to your needs.“</a:t>
            </a:r>
          </a:p>
          <a:p>
            <a:endParaRPr lang="en-US" dirty="0"/>
          </a:p>
          <a:p>
            <a:r>
              <a:rPr lang="en-US" dirty="0"/>
              <a:t>In the app </a:t>
            </a:r>
            <a:r>
              <a:rPr lang="en-US" dirty="0" err="1"/>
              <a:t>iCommunicate</a:t>
            </a:r>
            <a:r>
              <a:rPr lang="en-US" dirty="0"/>
              <a:t>, pre-loaded pictures and storyboards/routines (e.g.,</a:t>
            </a:r>
          </a:p>
          <a:p>
            <a:r>
              <a:rPr lang="en-US" dirty="0"/>
              <a:t>schedule) facilitate language comprehension and enhance communication.</a:t>
            </a:r>
          </a:p>
        </p:txBody>
      </p:sp>
      <p:sp>
        <p:nvSpPr>
          <p:cNvPr id="4" name="Title 3"/>
          <p:cNvSpPr>
            <a:spLocks noGrp="1"/>
          </p:cNvSpPr>
          <p:nvPr>
            <p:ph type="title"/>
          </p:nvPr>
        </p:nvSpPr>
        <p:spPr/>
        <p:txBody>
          <a:bodyPr/>
          <a:lstStyle/>
          <a:p>
            <a:pPr algn="ctr"/>
            <a:r>
              <a:rPr lang="en-US" dirty="0" err="1"/>
              <a:t>iCommunicate</a:t>
            </a:r>
            <a:endParaRPr lang="en-US" dirty="0"/>
          </a:p>
        </p:txBody>
      </p:sp>
    </p:spTree>
    <p:extLst>
      <p:ext uri="{BB962C8B-B14F-4D97-AF65-F5344CB8AC3E}">
        <p14:creationId xmlns:p14="http://schemas.microsoft.com/office/powerpoint/2010/main" val="75643811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$49.99</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38200" y="1676400"/>
            <a:ext cx="3124200" cy="4344314"/>
          </a:xfrm>
        </p:spPr>
      </p:pic>
      <p:sp>
        <p:nvSpPr>
          <p:cNvPr id="4" name="Text Placeholder 3"/>
          <p:cNvSpPr>
            <a:spLocks noGrp="1"/>
          </p:cNvSpPr>
          <p:nvPr>
            <p:ph type="body" sz="quarter" idx="3"/>
          </p:nvPr>
        </p:nvSpPr>
        <p:spPr/>
        <p:txBody>
          <a:bodyPr/>
          <a:lstStyle/>
          <a:p>
            <a:r>
              <a:rPr lang="en-US" dirty="0"/>
              <a:t>By </a:t>
            </a:r>
            <a:r>
              <a:rPr lang="en-US" dirty="0" err="1"/>
              <a:t>Grembe</a:t>
            </a:r>
            <a:r>
              <a:rPr lang="en-US" dirty="0"/>
              <a:t> Inc.</a:t>
            </a:r>
          </a:p>
        </p:txBody>
      </p:sp>
      <p:pic>
        <p:nvPicPr>
          <p:cNvPr id="8" name="Content Placeholder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800600" y="1676400"/>
            <a:ext cx="3320891" cy="4343400"/>
          </a:xfrm>
        </p:spPr>
      </p:pic>
    </p:spTree>
    <p:extLst>
      <p:ext uri="{BB962C8B-B14F-4D97-AF65-F5344CB8AC3E}">
        <p14:creationId xmlns:p14="http://schemas.microsoft.com/office/powerpoint/2010/main" val="342487481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762001"/>
            <a:ext cx="5052979" cy="3886200"/>
          </a:xfrm>
        </p:spPr>
      </p:pic>
      <p:sp>
        <p:nvSpPr>
          <p:cNvPr id="3" name="Text Placeholder 2"/>
          <p:cNvSpPr>
            <a:spLocks noGrp="1"/>
          </p:cNvSpPr>
          <p:nvPr>
            <p:ph type="body" sz="half" idx="2"/>
          </p:nvPr>
        </p:nvSpPr>
        <p:spPr>
          <a:xfrm>
            <a:off x="5715000" y="685800"/>
            <a:ext cx="2743200" cy="3886200"/>
          </a:xfrm>
        </p:spPr>
        <p:txBody>
          <a:bodyPr>
            <a:normAutofit/>
          </a:bodyPr>
          <a:lstStyle/>
          <a:p>
            <a:r>
              <a:rPr lang="en-US" b="1" dirty="0"/>
              <a:t>“Proloquo2Go™ is an award-winning Augmentative and Alternative Communication (AAC) solution for </a:t>
            </a:r>
            <a:r>
              <a:rPr lang="en-US" b="1" dirty="0" err="1"/>
              <a:t>iPad</a:t>
            </a:r>
            <a:r>
              <a:rPr lang="en-US" b="1" dirty="0"/>
              <a:t>, iPhone and iPod touch for people who have difficulty speaking or cannot speak at all.”</a:t>
            </a:r>
          </a:p>
          <a:p>
            <a:endParaRPr lang="en-US" b="1" dirty="0"/>
          </a:p>
          <a:p>
            <a:r>
              <a:rPr lang="en-US" b="1" dirty="0"/>
              <a:t>Great for students with communication disorders, including children on the autism spectrum.</a:t>
            </a:r>
          </a:p>
        </p:txBody>
      </p:sp>
      <p:sp>
        <p:nvSpPr>
          <p:cNvPr id="4" name="Title 3"/>
          <p:cNvSpPr>
            <a:spLocks noGrp="1"/>
          </p:cNvSpPr>
          <p:nvPr>
            <p:ph type="title"/>
          </p:nvPr>
        </p:nvSpPr>
        <p:spPr/>
        <p:txBody>
          <a:bodyPr/>
          <a:lstStyle/>
          <a:p>
            <a:pPr algn="ctr"/>
            <a:r>
              <a:rPr lang="en-US" dirty="0"/>
              <a:t>Proloquo2Go</a:t>
            </a:r>
          </a:p>
        </p:txBody>
      </p:sp>
    </p:spTree>
    <p:extLst>
      <p:ext uri="{BB962C8B-B14F-4D97-AF65-F5344CB8AC3E}">
        <p14:creationId xmlns:p14="http://schemas.microsoft.com/office/powerpoint/2010/main" val="200737156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$189.99</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90600" y="1447800"/>
            <a:ext cx="3211513" cy="4817270"/>
          </a:xfrm>
        </p:spPr>
      </p:pic>
      <p:sp>
        <p:nvSpPr>
          <p:cNvPr id="4" name="Text Placeholder 3"/>
          <p:cNvSpPr>
            <a:spLocks noGrp="1"/>
          </p:cNvSpPr>
          <p:nvPr>
            <p:ph type="body" sz="quarter" idx="3"/>
          </p:nvPr>
        </p:nvSpPr>
        <p:spPr/>
        <p:txBody>
          <a:bodyPr/>
          <a:lstStyle/>
          <a:p>
            <a:r>
              <a:rPr lang="en-US" dirty="0"/>
              <a:t>By </a:t>
            </a:r>
            <a:r>
              <a:rPr lang="en-US" dirty="0" err="1"/>
              <a:t>AssistiveWare</a:t>
            </a:r>
            <a:endParaRPr lang="en-US" dirty="0"/>
          </a:p>
        </p:txBody>
      </p:sp>
      <p:pic>
        <p:nvPicPr>
          <p:cNvPr id="8" name="Content Placeholder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257800" y="1447800"/>
            <a:ext cx="3200400" cy="4800600"/>
          </a:xfrm>
        </p:spPr>
      </p:pic>
    </p:spTree>
    <p:extLst>
      <p:ext uri="{BB962C8B-B14F-4D97-AF65-F5344CB8AC3E}">
        <p14:creationId xmlns:p14="http://schemas.microsoft.com/office/powerpoint/2010/main" val="293173471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 name="clearpathposter" descr="clearpathposter"/>
          <p:cNvPicPr>
            <a:picLocks noChangeAspect="1"/>
          </p:cNvPicPr>
          <p:nvPr/>
        </p:nvPicPr>
        <p:blipFill>
          <a:blip r:embed="rId2"/>
          <a:stretch>
            <a:fillRect/>
          </a:stretch>
        </p:blipFill>
        <p:spPr>
          <a:xfrm>
            <a:off x="1639887" y="228600"/>
            <a:ext cx="5862638" cy="64008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fade thruBlk="1"/>
      </p:transition>
    </mc:Choice>
    <mc:Fallback xmlns:a14="http://schemas.microsoft.com/office/drawing/2010/main" xmlns:m="http://schemas.openxmlformats.org/officeDocument/2006/math" xmlns="">
      <p:transition spd="fast">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A NATURAL OUTCOME"/>
          <p:cNvSpPr txBox="1">
            <a:spLocks noGrp="1"/>
          </p:cNvSpPr>
          <p:nvPr>
            <p:ph type="title" idx="4294967295"/>
          </p:nvPr>
        </p:nvSpPr>
        <p:spPr>
          <a:xfrm>
            <a:off x="822325" y="365125"/>
            <a:ext cx="7521575" cy="549275"/>
          </a:xfrm>
          <a:prstGeom prst="rect">
            <a:avLst/>
          </a:prstGeom>
        </p:spPr>
        <p:txBody>
          <a:bodyPr>
            <a:normAutofit fontScale="90000"/>
          </a:bodyPr>
          <a:lstStyle>
            <a:lvl1pPr algn="ctr">
              <a:defRPr b="0">
                <a:latin typeface="+mn-lt"/>
                <a:ea typeface="+mn-ea"/>
                <a:cs typeface="+mn-cs"/>
                <a:sym typeface="Times New Roman"/>
              </a:defRPr>
            </a:lvl1pPr>
          </a:lstStyle>
          <a:p>
            <a:r>
              <a:t>A NATURAL OUTCOME</a:t>
            </a:r>
          </a:p>
        </p:txBody>
      </p:sp>
      <p:sp>
        <p:nvSpPr>
          <p:cNvPr id="282" name="The interesting part about accommodating lessons for students with Autism is that ALL students can benefit by the use of technology when teaching a lesson.  It is more work.  It also is a very effective way to teach that will increase learning  for all students."/>
          <p:cNvSpPr txBox="1">
            <a:spLocks noGrp="1"/>
          </p:cNvSpPr>
          <p:nvPr>
            <p:ph type="body" idx="4294967295"/>
          </p:nvPr>
        </p:nvSpPr>
        <p:spPr>
          <a:xfrm>
            <a:off x="533400" y="1371600"/>
            <a:ext cx="8229600" cy="3579813"/>
          </a:xfrm>
          <a:prstGeom prst="rect">
            <a:avLst/>
          </a:prstGeom>
        </p:spPr>
        <p:txBody>
          <a:bodyPr>
            <a:normAutofit/>
          </a:bodyPr>
          <a:lstStyle>
            <a:lvl1pPr>
              <a:defRPr sz="3200" b="0">
                <a:latin typeface="+mn-lt"/>
                <a:ea typeface="+mn-ea"/>
                <a:cs typeface="+mn-cs"/>
                <a:sym typeface="Times New Roman"/>
              </a:defRPr>
            </a:lvl1pPr>
          </a:lstStyle>
          <a:p>
            <a:r>
              <a:t>   The interesting part about accommodating lessons for students with Autism is that ALL students can benefit by the use of technology when teaching a lesson.  It is more work.  It also is a very effective way to teach that will increase learning  for all students.</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7DBF1-4234-4C0B-993C-E41013F513E4}"/>
              </a:ext>
            </a:extLst>
          </p:cNvPr>
          <p:cNvSpPr>
            <a:spLocks noGrp="1"/>
          </p:cNvSpPr>
          <p:nvPr>
            <p:ph type="title"/>
          </p:nvPr>
        </p:nvSpPr>
        <p:spPr>
          <a:xfrm>
            <a:off x="1143000" y="533400"/>
            <a:ext cx="7543800" cy="914400"/>
          </a:xfrm>
        </p:spPr>
        <p:txBody>
          <a:bodyPr/>
          <a:lstStyle/>
          <a:p>
            <a:pPr>
              <a:defRPr/>
            </a:pPr>
            <a:r>
              <a:rPr lang="en-US" dirty="0"/>
              <a:t>Preferred Play </a:t>
            </a:r>
          </a:p>
        </p:txBody>
      </p:sp>
      <p:sp>
        <p:nvSpPr>
          <p:cNvPr id="10243" name="Content Placeholder 2">
            <a:extLst>
              <a:ext uri="{FF2B5EF4-FFF2-40B4-BE49-F238E27FC236}">
                <a16:creationId xmlns:a16="http://schemas.microsoft.com/office/drawing/2014/main" id="{99D7A8C1-17E7-431B-81B0-7A2F2063D6FC}"/>
              </a:ext>
            </a:extLst>
          </p:cNvPr>
          <p:cNvSpPr>
            <a:spLocks noGrp="1"/>
          </p:cNvSpPr>
          <p:nvPr>
            <p:ph idx="1"/>
          </p:nvPr>
        </p:nvSpPr>
        <p:spPr>
          <a:xfrm>
            <a:off x="457200" y="1752600"/>
            <a:ext cx="8039100" cy="4025900"/>
          </a:xfrm>
        </p:spPr>
        <p:txBody>
          <a:bodyPr/>
          <a:lstStyle/>
          <a:p>
            <a:pPr>
              <a:buFont typeface="Wingdings" panose="05000000000000000000" pitchFamily="2" charset="2"/>
              <a:buChar char="v"/>
            </a:pPr>
            <a:r>
              <a:rPr lang="en-US" altLang="en-US"/>
              <a:t>In a survey of 89 parents of children with ASD, Shane and Albert (2008) found that during leisure time, children with autism tended to engage in interaction with media, preferring that to other play activities.</a:t>
            </a:r>
          </a:p>
          <a:p>
            <a:pPr>
              <a:buFont typeface="Wingdings" panose="05000000000000000000" pitchFamily="2" charset="2"/>
              <a:buChar char="v"/>
            </a:pPr>
            <a:r>
              <a:rPr lang="en-US" altLang="en-US"/>
              <a:t>Same study found that the children with ASD had a consistent preference for animation.</a:t>
            </a:r>
          </a:p>
          <a:p>
            <a:pPr>
              <a:buFont typeface="Wingdings" panose="05000000000000000000" pitchFamily="2" charset="2"/>
              <a:buChar char="v"/>
            </a:pPr>
            <a:endParaRPr lang="en-US" altLang="en-US"/>
          </a:p>
          <a:p>
            <a:pPr>
              <a:buFont typeface="Wingdings" panose="05000000000000000000" pitchFamily="2" charset="2"/>
              <a:buChar char="v"/>
            </a:pPr>
            <a:endParaRPr lang="en-US" altLang="en-US"/>
          </a:p>
        </p:txBody>
      </p:sp>
      <p:pic>
        <p:nvPicPr>
          <p:cNvPr id="10244" name="Picture 2" descr="C:\Users\admin\AppData\Local\Microsoft\Windows\Temporary Internet Files\Content.IE5\PF73RP3K\MM900283646[1].gif">
            <a:extLst>
              <a:ext uri="{FF2B5EF4-FFF2-40B4-BE49-F238E27FC236}">
                <a16:creationId xmlns:a16="http://schemas.microsoft.com/office/drawing/2014/main" id="{A04E0570-A2C2-41CD-803B-FF9130322B3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4140200"/>
            <a:ext cx="3370263"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E91D6-3E3B-4786-90FB-5F4A24E937FD}"/>
              </a:ext>
            </a:extLst>
          </p:cNvPr>
          <p:cNvSpPr>
            <a:spLocks noGrp="1"/>
          </p:cNvSpPr>
          <p:nvPr>
            <p:ph type="title"/>
          </p:nvPr>
        </p:nvSpPr>
        <p:spPr>
          <a:xfrm>
            <a:off x="1219200" y="1066800"/>
            <a:ext cx="7543800" cy="914400"/>
          </a:xfrm>
        </p:spPr>
        <p:txBody>
          <a:bodyPr/>
          <a:lstStyle/>
          <a:p>
            <a:pPr>
              <a:defRPr/>
            </a:pPr>
            <a:r>
              <a:rPr lang="en-US" dirty="0"/>
              <a:t>Computer-Aided Instruction (CAI)</a:t>
            </a:r>
          </a:p>
        </p:txBody>
      </p:sp>
      <p:sp>
        <p:nvSpPr>
          <p:cNvPr id="11267" name="Content Placeholder 2">
            <a:extLst>
              <a:ext uri="{FF2B5EF4-FFF2-40B4-BE49-F238E27FC236}">
                <a16:creationId xmlns:a16="http://schemas.microsoft.com/office/drawing/2014/main" id="{94548D54-FB79-4765-88B1-50D62F14D28D}"/>
              </a:ext>
            </a:extLst>
          </p:cNvPr>
          <p:cNvSpPr>
            <a:spLocks noGrp="1"/>
          </p:cNvSpPr>
          <p:nvPr>
            <p:ph idx="1"/>
          </p:nvPr>
        </p:nvSpPr>
        <p:spPr>
          <a:xfrm>
            <a:off x="240632" y="1600200"/>
            <a:ext cx="8039100" cy="4025900"/>
          </a:xfrm>
        </p:spPr>
        <p:txBody>
          <a:bodyPr/>
          <a:lstStyle/>
          <a:p>
            <a:pPr>
              <a:buFont typeface="Wingdings" panose="05000000000000000000" pitchFamily="2" charset="2"/>
              <a:buChar char="v"/>
            </a:pPr>
            <a:r>
              <a:rPr lang="en-US" altLang="en-US" dirty="0"/>
              <a:t>CAI includes the use of computers to teach academic skills and to promote communication and language development (NPDC on ASD).</a:t>
            </a:r>
          </a:p>
          <a:p>
            <a:pPr>
              <a:buFont typeface="Wingdings" panose="05000000000000000000" pitchFamily="2" charset="2"/>
              <a:buChar char="v"/>
            </a:pPr>
            <a:r>
              <a:rPr lang="en-US" altLang="en-US" dirty="0"/>
              <a:t>The National Professional Development                                                               Center for Autism Spectrum Disorders                                       (NPDC on ASD) describes CAI as                                         evidenced-based practice.</a:t>
            </a:r>
          </a:p>
        </p:txBody>
      </p:sp>
      <p:pic>
        <p:nvPicPr>
          <p:cNvPr id="11268" name="Picture 3" descr="C:\Users\admin\AppData\Local\Microsoft\Windows\Temporary Internet Files\Content.IE5\3ODT5B83\MP900426562[1].jpg">
            <a:extLst>
              <a:ext uri="{FF2B5EF4-FFF2-40B4-BE49-F238E27FC236}">
                <a16:creationId xmlns:a16="http://schemas.microsoft.com/office/drawing/2014/main" id="{BA2B9099-0BF4-4B8D-B9FE-30E92B03D7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3276600"/>
            <a:ext cx="2743200"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CCA96-55CE-4CFD-B031-163EE2ECC511}"/>
              </a:ext>
            </a:extLst>
          </p:cNvPr>
          <p:cNvSpPr>
            <a:spLocks noGrp="1"/>
          </p:cNvSpPr>
          <p:nvPr>
            <p:ph type="title"/>
          </p:nvPr>
        </p:nvSpPr>
        <p:spPr>
          <a:xfrm>
            <a:off x="990600" y="431800"/>
            <a:ext cx="7543800" cy="914400"/>
          </a:xfrm>
        </p:spPr>
        <p:txBody>
          <a:bodyPr/>
          <a:lstStyle/>
          <a:p>
            <a:pPr>
              <a:defRPr/>
            </a:pPr>
            <a:r>
              <a:rPr lang="en-US" dirty="0"/>
              <a:t>Attending</a:t>
            </a:r>
          </a:p>
        </p:txBody>
      </p:sp>
      <p:sp>
        <p:nvSpPr>
          <p:cNvPr id="11267" name="Content Placeholder 2">
            <a:extLst>
              <a:ext uri="{FF2B5EF4-FFF2-40B4-BE49-F238E27FC236}">
                <a16:creationId xmlns:a16="http://schemas.microsoft.com/office/drawing/2014/main" id="{82404287-40B5-4734-888B-D4135BB85DCA}"/>
              </a:ext>
            </a:extLst>
          </p:cNvPr>
          <p:cNvSpPr>
            <a:spLocks noGrp="1"/>
          </p:cNvSpPr>
          <p:nvPr>
            <p:ph idx="1"/>
          </p:nvPr>
        </p:nvSpPr>
        <p:spPr>
          <a:xfrm>
            <a:off x="3689350" y="1663700"/>
            <a:ext cx="5181600" cy="5003800"/>
          </a:xfrm>
        </p:spPr>
        <p:txBody>
          <a:bodyPr/>
          <a:lstStyle/>
          <a:p>
            <a:pPr>
              <a:buFont typeface="Wingdings" pitchFamily="2" charset="2"/>
              <a:buChar char="v"/>
              <a:defRPr/>
            </a:pPr>
            <a:r>
              <a:rPr lang="en-US" dirty="0"/>
              <a:t>Students with ASD attended to computer generated directions 97% of the time, compared to attending only 62% of the time to a teacher directed lesson (Moore &amp; Calvert, 2000).</a:t>
            </a:r>
          </a:p>
          <a:p>
            <a:pPr marL="0" indent="0">
              <a:buFontTx/>
              <a:buNone/>
              <a:defRPr/>
            </a:pPr>
            <a:endParaRPr lang="en-US" dirty="0"/>
          </a:p>
        </p:txBody>
      </p:sp>
      <p:pic>
        <p:nvPicPr>
          <p:cNvPr id="12292" name="Picture 4" descr="C:\Program Files (x86)\Microsoft Office\MEDIA\CAGCAT10\j0195384.wmf">
            <a:extLst>
              <a:ext uri="{FF2B5EF4-FFF2-40B4-BE49-F238E27FC236}">
                <a16:creationId xmlns:a16="http://schemas.microsoft.com/office/drawing/2014/main" id="{9D3805F2-C6E8-44C1-AEA7-44E5F2F77A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09800"/>
            <a:ext cx="3235325"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F0FB1-9CE6-4977-AEF4-DD8594700AA7}"/>
              </a:ext>
            </a:extLst>
          </p:cNvPr>
          <p:cNvSpPr>
            <a:spLocks noGrp="1"/>
          </p:cNvSpPr>
          <p:nvPr>
            <p:ph type="title"/>
          </p:nvPr>
        </p:nvSpPr>
        <p:spPr>
          <a:xfrm>
            <a:off x="914400" y="762000"/>
            <a:ext cx="7543800" cy="914400"/>
          </a:xfrm>
        </p:spPr>
        <p:txBody>
          <a:bodyPr/>
          <a:lstStyle/>
          <a:p>
            <a:pPr>
              <a:defRPr/>
            </a:pPr>
            <a:r>
              <a:rPr lang="en-US" dirty="0"/>
              <a:t>Acquisition of Skills</a:t>
            </a:r>
          </a:p>
        </p:txBody>
      </p:sp>
      <p:sp>
        <p:nvSpPr>
          <p:cNvPr id="13315" name="Content Placeholder 2">
            <a:extLst>
              <a:ext uri="{FF2B5EF4-FFF2-40B4-BE49-F238E27FC236}">
                <a16:creationId xmlns:a16="http://schemas.microsoft.com/office/drawing/2014/main" id="{DA904698-55F5-4E45-9D07-6C961E5F9D01}"/>
              </a:ext>
            </a:extLst>
          </p:cNvPr>
          <p:cNvSpPr>
            <a:spLocks noGrp="1"/>
          </p:cNvSpPr>
          <p:nvPr>
            <p:ph idx="1"/>
          </p:nvPr>
        </p:nvSpPr>
        <p:spPr>
          <a:xfrm>
            <a:off x="304800" y="1981200"/>
            <a:ext cx="8597900" cy="2743200"/>
          </a:xfrm>
        </p:spPr>
        <p:txBody>
          <a:bodyPr/>
          <a:lstStyle/>
          <a:p>
            <a:pPr>
              <a:buFont typeface="Wingdings" panose="05000000000000000000" pitchFamily="2" charset="2"/>
              <a:buChar char="v"/>
            </a:pPr>
            <a:r>
              <a:rPr lang="en-US" altLang="en-US"/>
              <a:t>Participants with ASD, ranging in age from 7-11, who exhibited delays in all areas of academics, learned many new words and concepts from a computer based program (Bosseler &amp; Massaro, 2003).</a:t>
            </a:r>
          </a:p>
          <a:p>
            <a:endParaRPr lang="en-US" altLang="en-US"/>
          </a:p>
        </p:txBody>
      </p:sp>
      <p:pic>
        <p:nvPicPr>
          <p:cNvPr id="13316" name="Picture 3">
            <a:extLst>
              <a:ext uri="{FF2B5EF4-FFF2-40B4-BE49-F238E27FC236}">
                <a16:creationId xmlns:a16="http://schemas.microsoft.com/office/drawing/2014/main" id="{8D0B18D9-18AC-4DF8-9235-D5CD6D43A10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3810000"/>
            <a:ext cx="4419600" cy="285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554" y="762000"/>
            <a:ext cx="8763000" cy="914400"/>
          </a:xfrm>
        </p:spPr>
        <p:txBody>
          <a:bodyPr/>
          <a:lstStyle/>
          <a:p>
            <a:r>
              <a:rPr lang="en-US" dirty="0"/>
              <a:t>Assistive Technology &amp; Apps</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295400" y="2362200"/>
            <a:ext cx="3273425" cy="3379811"/>
          </a:xfrm>
        </p:spPr>
      </p:pic>
      <p:pic>
        <p:nvPicPr>
          <p:cNvPr id="6" name="Content Placeholder 5"/>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5328346" y="2337606"/>
            <a:ext cx="2576707" cy="3432175"/>
          </a:xfrm>
        </p:spPr>
      </p:pic>
    </p:spTree>
    <p:extLst>
      <p:ext uri="{BB962C8B-B14F-4D97-AF65-F5344CB8AC3E}">
        <p14:creationId xmlns:p14="http://schemas.microsoft.com/office/powerpoint/2010/main" val="24351270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The first study…"/>
          <p:cNvSpPr txBox="1">
            <a:spLocks noGrp="1"/>
          </p:cNvSpPr>
          <p:nvPr>
            <p:ph type="title"/>
          </p:nvPr>
        </p:nvSpPr>
        <p:spPr>
          <a:xfrm>
            <a:off x="892968" y="119434"/>
            <a:ext cx="7358064" cy="3312915"/>
          </a:xfrm>
          <a:prstGeom prst="rect">
            <a:avLst/>
          </a:prstGeom>
        </p:spPr>
        <p:txBody>
          <a:bodyPr/>
          <a:lstStyle/>
          <a:p>
            <a:r>
              <a:t>The first study</a:t>
            </a:r>
          </a:p>
          <a:p>
            <a:r>
              <a:t>w/ iPads &amp; Autistic children</a:t>
            </a:r>
          </a:p>
        </p:txBody>
      </p:sp>
      <p:sp>
        <p:nvSpPr>
          <p:cNvPr id="140" name="Interview"/>
          <p:cNvSpPr txBox="1">
            <a:spLocks noGrp="1"/>
          </p:cNvSpPr>
          <p:nvPr>
            <p:ph type="body" idx="1"/>
          </p:nvPr>
        </p:nvSpPr>
        <p:spPr>
          <a:xfrm>
            <a:off x="892968" y="1951137"/>
            <a:ext cx="7358064" cy="4276204"/>
          </a:xfrm>
          <a:prstGeom prst="rect">
            <a:avLst/>
          </a:prstGeom>
        </p:spPr>
        <p:txBody>
          <a:bodyPr/>
          <a:lstStyle>
            <a:lvl1pPr marL="892175">
              <a:buBlip>
                <a:blip r:embed="rId2"/>
              </a:buBlip>
              <a:defRPr u="sng">
                <a:solidFill>
                  <a:srgbClr val="009999"/>
                </a:solidFill>
                <a:uFill>
                  <a:solidFill>
                    <a:srgbClr val="009999"/>
                  </a:solidFill>
                </a:uFill>
                <a:hlinkClick r:id=""/>
              </a:defRPr>
            </a:lvl1pPr>
          </a:lstStyle>
          <a:p>
            <a:pPr>
              <a:defRPr>
                <a:uFillTx/>
              </a:defRPr>
            </a:pPr>
            <a:r>
              <a:rPr>
                <a:uFill>
                  <a:solidFill>
                    <a:srgbClr val="009999"/>
                  </a:solidFill>
                </a:uFill>
                <a:hlinkClick r:id="rId3"/>
              </a:rPr>
              <a:t>Interview</a:t>
            </a:r>
          </a:p>
        </p:txBody>
      </p:sp>
      <p:pic>
        <p:nvPicPr>
          <p:cNvPr id="141" name="image.jpeg" descr="image.jpeg"/>
          <p:cNvPicPr>
            <a:picLocks noChangeAspect="1"/>
          </p:cNvPicPr>
          <p:nvPr/>
        </p:nvPicPr>
        <p:blipFill>
          <a:blip r:embed="rId4"/>
          <a:stretch>
            <a:fillRect/>
          </a:stretch>
        </p:blipFill>
        <p:spPr>
          <a:xfrm>
            <a:off x="3437930" y="3116461"/>
            <a:ext cx="4000500" cy="2678906"/>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43000" y="2286000"/>
            <a:ext cx="7162800" cy="3733800"/>
          </a:xfrm>
        </p:spPr>
        <p:txBody>
          <a:bodyPr>
            <a:normAutofit lnSpcReduction="10000"/>
          </a:bodyPr>
          <a:lstStyle/>
          <a:p>
            <a:r>
              <a:rPr lang="en-US" dirty="0" err="1">
                <a:effectLst/>
              </a:rPr>
              <a:t>Madalaine</a:t>
            </a:r>
            <a:r>
              <a:rPr lang="en-US" dirty="0">
                <a:effectLst/>
              </a:rPr>
              <a:t> </a:t>
            </a:r>
            <a:r>
              <a:rPr lang="en-US" dirty="0" err="1">
                <a:effectLst/>
              </a:rPr>
              <a:t>Pugliese</a:t>
            </a:r>
            <a:r>
              <a:rPr lang="en-US" dirty="0">
                <a:effectLst/>
              </a:rPr>
              <a:t> composed </a:t>
            </a:r>
            <a:r>
              <a:rPr lang="en-US" dirty="0">
                <a:effectLst/>
                <a:hlinkClick r:id="rId2"/>
              </a:rPr>
              <a:t>this list </a:t>
            </a:r>
            <a:r>
              <a:rPr lang="en-US" dirty="0">
                <a:effectLst/>
              </a:rPr>
              <a:t>of Apps into groups in accordance with the steps of the Stages© framework – she also describes how to select the right application for the individual child’s needs.</a:t>
            </a:r>
          </a:p>
          <a:p>
            <a:pPr marL="18288" indent="0">
              <a:buNone/>
            </a:pPr>
            <a:endParaRPr lang="en-US" dirty="0">
              <a:effectLst/>
            </a:endParaRPr>
          </a:p>
          <a:p>
            <a:r>
              <a:rPr lang="en-US" dirty="0">
                <a:effectLst/>
                <a:hlinkClick r:id="rId3"/>
              </a:rPr>
              <a:t>iPhone and iPod touch Apps for Special Education</a:t>
            </a:r>
            <a:endParaRPr lang="en-US" dirty="0">
              <a:effectLst/>
            </a:endParaRPr>
          </a:p>
          <a:p>
            <a:pPr marL="18288" indent="0">
              <a:buNone/>
            </a:pPr>
            <a:endParaRPr lang="en-US" dirty="0">
              <a:effectLst/>
            </a:endParaRPr>
          </a:p>
          <a:p>
            <a:r>
              <a:rPr lang="en-US" dirty="0">
                <a:effectLst/>
                <a:hlinkClick r:id="rId4"/>
              </a:rPr>
              <a:t>App Gallery </a:t>
            </a:r>
            <a:r>
              <a:rPr lang="en-US" dirty="0">
                <a:effectLst/>
              </a:rPr>
              <a:t>for noteworthy apps for individuals on the autism spectrum.</a:t>
            </a:r>
          </a:p>
          <a:p>
            <a:endParaRPr lang="en-US" dirty="0">
              <a:effectLst/>
            </a:endParaRPr>
          </a:p>
          <a:p>
            <a:r>
              <a:rPr lang="en-US" dirty="0">
                <a:effectLst/>
              </a:rPr>
              <a:t>A </a:t>
            </a:r>
            <a:r>
              <a:rPr lang="en-US" dirty="0">
                <a:effectLst/>
                <a:hlinkClick r:id="rId5"/>
              </a:rPr>
              <a:t>collection </a:t>
            </a:r>
            <a:r>
              <a:rPr lang="en-US" dirty="0">
                <a:effectLst/>
              </a:rPr>
              <a:t>of apps for special education.</a:t>
            </a:r>
          </a:p>
          <a:p>
            <a:endParaRPr lang="en-US" dirty="0">
              <a:effectLst/>
            </a:endParaRPr>
          </a:p>
        </p:txBody>
      </p:sp>
      <p:sp>
        <p:nvSpPr>
          <p:cNvPr id="3" name="Title 2"/>
          <p:cNvSpPr>
            <a:spLocks noGrp="1"/>
          </p:cNvSpPr>
          <p:nvPr>
            <p:ph type="title"/>
          </p:nvPr>
        </p:nvSpPr>
        <p:spPr>
          <a:xfrm>
            <a:off x="762000" y="990600"/>
            <a:ext cx="7543800" cy="914400"/>
          </a:xfrm>
        </p:spPr>
        <p:txBody>
          <a:bodyPr/>
          <a:lstStyle/>
          <a:p>
            <a:pPr algn="ctr"/>
            <a:r>
              <a:rPr lang="en-US" sz="4400" dirty="0"/>
              <a:t>Links to Lists of AT Apps for Individuals with Disabilities</a:t>
            </a:r>
          </a:p>
        </p:txBody>
      </p:sp>
    </p:spTree>
    <p:extLst>
      <p:ext uri="{BB962C8B-B14F-4D97-AF65-F5344CB8AC3E}">
        <p14:creationId xmlns:p14="http://schemas.microsoft.com/office/powerpoint/2010/main" val="3069790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219200"/>
            <a:ext cx="7757160" cy="1219200"/>
          </a:xfrm>
        </p:spPr>
        <p:txBody>
          <a:bodyPr/>
          <a:lstStyle/>
          <a:p>
            <a:r>
              <a:rPr lang="en-US" sz="4400" dirty="0"/>
              <a:t>Apple’s iTunes has a collection of apps for special education in its Apple Store.</a:t>
            </a:r>
          </a:p>
        </p:txBody>
      </p:sp>
      <p:sp>
        <p:nvSpPr>
          <p:cNvPr id="3" name="TextBox 2"/>
          <p:cNvSpPr txBox="1"/>
          <p:nvPr/>
        </p:nvSpPr>
        <p:spPr>
          <a:xfrm>
            <a:off x="1315915" y="2590800"/>
            <a:ext cx="6781800" cy="2862322"/>
          </a:xfrm>
          <a:prstGeom prst="rect">
            <a:avLst/>
          </a:prstGeom>
          <a:noFill/>
        </p:spPr>
        <p:txBody>
          <a:bodyPr wrap="square" rtlCol="0">
            <a:spAutoFit/>
          </a:bodyPr>
          <a:lstStyle/>
          <a:p>
            <a:r>
              <a:rPr lang="en-US" dirty="0"/>
              <a:t>These are sorted into the categories of:</a:t>
            </a:r>
          </a:p>
          <a:p>
            <a:pPr marL="285750" indent="-285750">
              <a:buFont typeface="Arial" pitchFamily="34" charset="0"/>
              <a:buChar char="•"/>
            </a:pPr>
            <a:r>
              <a:rPr lang="en-US" dirty="0"/>
              <a:t>Sign Language</a:t>
            </a:r>
          </a:p>
          <a:p>
            <a:pPr marL="285750" indent="-285750">
              <a:buFont typeface="Arial" pitchFamily="34" charset="0"/>
              <a:buChar char="•"/>
            </a:pPr>
            <a:r>
              <a:rPr lang="en-US" dirty="0"/>
              <a:t>Communication</a:t>
            </a:r>
          </a:p>
          <a:p>
            <a:pPr marL="285750" indent="-285750">
              <a:buFont typeface="Arial" pitchFamily="34" charset="0"/>
              <a:buChar char="•"/>
            </a:pPr>
            <a:r>
              <a:rPr lang="en-US" dirty="0"/>
              <a:t>Diagnostics &amp; References</a:t>
            </a:r>
          </a:p>
          <a:p>
            <a:pPr marL="285750" indent="-285750">
              <a:buFont typeface="Arial" pitchFamily="34" charset="0"/>
              <a:buChar char="•"/>
            </a:pPr>
            <a:r>
              <a:rPr lang="en-US" dirty="0"/>
              <a:t>Emotional Development</a:t>
            </a:r>
          </a:p>
          <a:p>
            <a:pPr marL="285750" indent="-285750">
              <a:buFont typeface="Arial" pitchFamily="34" charset="0"/>
              <a:buChar char="•"/>
            </a:pPr>
            <a:r>
              <a:rPr lang="en-US" dirty="0"/>
              <a:t>Seeing &amp; Hearing</a:t>
            </a:r>
          </a:p>
          <a:p>
            <a:pPr marL="285750" indent="-285750">
              <a:buFont typeface="Arial" pitchFamily="34" charset="0"/>
              <a:buChar char="•"/>
            </a:pPr>
            <a:r>
              <a:rPr lang="en-US" dirty="0"/>
              <a:t>Language Development</a:t>
            </a:r>
          </a:p>
          <a:p>
            <a:pPr marL="285750" indent="-285750">
              <a:buFont typeface="Arial" pitchFamily="34" charset="0"/>
              <a:buChar char="•"/>
            </a:pPr>
            <a:r>
              <a:rPr lang="en-US" dirty="0"/>
              <a:t>Literacy &amp; Learning</a:t>
            </a:r>
          </a:p>
          <a:p>
            <a:pPr marL="285750" indent="-285750">
              <a:buFont typeface="Arial" pitchFamily="34" charset="0"/>
              <a:buChar char="•"/>
            </a:pPr>
            <a:r>
              <a:rPr lang="en-US" dirty="0"/>
              <a:t>Organization</a:t>
            </a:r>
          </a:p>
          <a:p>
            <a:pPr marL="285750" indent="-285750">
              <a:buFont typeface="Arial" pitchFamily="34" charset="0"/>
              <a:buChar char="•"/>
            </a:pPr>
            <a:r>
              <a:rPr lang="en-US" dirty="0"/>
              <a:t>Life Skills</a:t>
            </a:r>
          </a:p>
        </p:txBody>
      </p:sp>
      <p:sp>
        <p:nvSpPr>
          <p:cNvPr id="4" name="TextBox 3"/>
          <p:cNvSpPr txBox="1"/>
          <p:nvPr/>
        </p:nvSpPr>
        <p:spPr>
          <a:xfrm>
            <a:off x="533400" y="5562600"/>
            <a:ext cx="7239000" cy="646331"/>
          </a:xfrm>
          <a:prstGeom prst="rect">
            <a:avLst/>
          </a:prstGeom>
          <a:noFill/>
        </p:spPr>
        <p:txBody>
          <a:bodyPr wrap="square" rtlCol="0">
            <a:spAutoFit/>
          </a:bodyPr>
          <a:lstStyle/>
          <a:p>
            <a:r>
              <a:rPr lang="en-US" dirty="0"/>
              <a:t>All of these assistive technology apps help to further the functional independence of individuals in some way.</a:t>
            </a:r>
          </a:p>
        </p:txBody>
      </p:sp>
    </p:spTree>
    <p:extLst>
      <p:ext uri="{BB962C8B-B14F-4D97-AF65-F5344CB8AC3E}">
        <p14:creationId xmlns:p14="http://schemas.microsoft.com/office/powerpoint/2010/main" val="2159336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66800" y="1676400"/>
            <a:ext cx="6096000" cy="3657599"/>
          </a:xfrm>
        </p:spPr>
        <p:txBody>
          <a:bodyPr>
            <a:normAutofit/>
          </a:bodyPr>
          <a:lstStyle/>
          <a:p>
            <a:r>
              <a:rPr lang="en-US" sz="2400" dirty="0"/>
              <a:t>Assistive technology (AT) is “any kind of technology that can be used to enhance the functional independence of a person with a disability.”</a:t>
            </a:r>
            <a:r>
              <a:rPr lang="en-US" sz="1200" baseline="50000" dirty="0"/>
              <a:t>[1]</a:t>
            </a:r>
          </a:p>
          <a:p>
            <a:endParaRPr lang="en-US" sz="2400" dirty="0"/>
          </a:p>
          <a:p>
            <a:r>
              <a:rPr lang="en-US" sz="2400" dirty="0"/>
              <a:t>Assistive technology is anything that helps you do something that you couldn’t do before.</a:t>
            </a:r>
          </a:p>
        </p:txBody>
      </p:sp>
      <p:sp>
        <p:nvSpPr>
          <p:cNvPr id="3" name="Title 2"/>
          <p:cNvSpPr>
            <a:spLocks noGrp="1"/>
          </p:cNvSpPr>
          <p:nvPr>
            <p:ph type="title"/>
          </p:nvPr>
        </p:nvSpPr>
        <p:spPr>
          <a:xfrm>
            <a:off x="609600" y="533400"/>
            <a:ext cx="8458200" cy="914400"/>
          </a:xfrm>
        </p:spPr>
        <p:txBody>
          <a:bodyPr/>
          <a:lstStyle/>
          <a:p>
            <a:r>
              <a:rPr lang="en-US" sz="4800" dirty="0"/>
              <a:t>What is Assistive Technology?</a:t>
            </a:r>
          </a:p>
        </p:txBody>
      </p:sp>
      <p:sp>
        <p:nvSpPr>
          <p:cNvPr id="4" name="TextBox 3"/>
          <p:cNvSpPr txBox="1"/>
          <p:nvPr/>
        </p:nvSpPr>
        <p:spPr>
          <a:xfrm>
            <a:off x="228600" y="6400800"/>
            <a:ext cx="7848600" cy="261610"/>
          </a:xfrm>
          <a:prstGeom prst="rect">
            <a:avLst/>
          </a:prstGeom>
          <a:noFill/>
        </p:spPr>
        <p:txBody>
          <a:bodyPr wrap="square" rtlCol="0">
            <a:spAutoFit/>
          </a:bodyPr>
          <a:lstStyle/>
          <a:p>
            <a:r>
              <a:rPr lang="en-US" sz="1100" dirty="0"/>
              <a:t>[1] The family Center on Technology and Disability Fact Sheet: Assistive Technology 101</a:t>
            </a:r>
          </a:p>
        </p:txBody>
      </p:sp>
    </p:spTree>
    <p:extLst>
      <p:ext uri="{BB962C8B-B14F-4D97-AF65-F5344CB8AC3E}">
        <p14:creationId xmlns:p14="http://schemas.microsoft.com/office/powerpoint/2010/main" val="217511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3DF5FF-13F2-4301-ADCC-7E402D3BB676}"/>
              </a:ext>
            </a:extLst>
          </p:cNvPr>
          <p:cNvPicPr>
            <a:picLocks noChangeAspect="1"/>
          </p:cNvPicPr>
          <p:nvPr/>
        </p:nvPicPr>
        <p:blipFill rotWithShape="1">
          <a:blip r:embed="rId2"/>
          <a:srcRect l="27500" t="20371" r="27500" b="5556"/>
          <a:stretch/>
        </p:blipFill>
        <p:spPr>
          <a:xfrm>
            <a:off x="1219200" y="112889"/>
            <a:ext cx="7162800" cy="6632222"/>
          </a:xfrm>
          <a:prstGeom prst="rect">
            <a:avLst/>
          </a:prstGeom>
        </p:spPr>
      </p:pic>
    </p:spTree>
    <p:extLst>
      <p:ext uri="{BB962C8B-B14F-4D97-AF65-F5344CB8AC3E}">
        <p14:creationId xmlns:p14="http://schemas.microsoft.com/office/powerpoint/2010/main" val="20219786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52A95-7FCD-4C14-AAE2-C8A1DED11308}"/>
              </a:ext>
            </a:extLst>
          </p:cNvPr>
          <p:cNvSpPr>
            <a:spLocks noGrp="1"/>
          </p:cNvSpPr>
          <p:nvPr>
            <p:ph type="title"/>
          </p:nvPr>
        </p:nvSpPr>
        <p:spPr>
          <a:xfrm>
            <a:off x="1057275" y="308057"/>
            <a:ext cx="7543800" cy="914400"/>
          </a:xfrm>
        </p:spPr>
        <p:txBody>
          <a:bodyPr/>
          <a:lstStyle/>
          <a:p>
            <a:pPr>
              <a:defRPr/>
            </a:pPr>
            <a:r>
              <a:rPr lang="en-US" dirty="0"/>
              <a:t>Remember . . . </a:t>
            </a:r>
          </a:p>
        </p:txBody>
      </p:sp>
      <p:sp>
        <p:nvSpPr>
          <p:cNvPr id="26627" name="Content Placeholder 2">
            <a:extLst>
              <a:ext uri="{FF2B5EF4-FFF2-40B4-BE49-F238E27FC236}">
                <a16:creationId xmlns:a16="http://schemas.microsoft.com/office/drawing/2014/main" id="{1E5DCC23-0D47-4B2E-A318-584302B6CF17}"/>
              </a:ext>
            </a:extLst>
          </p:cNvPr>
          <p:cNvSpPr>
            <a:spLocks noGrp="1"/>
          </p:cNvSpPr>
          <p:nvPr>
            <p:ph idx="1"/>
          </p:nvPr>
        </p:nvSpPr>
        <p:spPr>
          <a:xfrm>
            <a:off x="1726950" y="1331953"/>
            <a:ext cx="6096000" cy="3657599"/>
          </a:xfrm>
        </p:spPr>
        <p:txBody>
          <a:bodyPr/>
          <a:lstStyle/>
          <a:p>
            <a:pPr>
              <a:buFont typeface="Wingdings" panose="05000000000000000000" pitchFamily="2" charset="2"/>
              <a:buChar char="v"/>
            </a:pPr>
            <a:r>
              <a:rPr lang="en-US" altLang="en-US" dirty="0"/>
              <a:t>There are thousands of apps available, these are just some examples.  </a:t>
            </a:r>
          </a:p>
          <a:p>
            <a:pPr>
              <a:buFont typeface="Wingdings" panose="05000000000000000000" pitchFamily="2" charset="2"/>
              <a:buChar char="v"/>
            </a:pPr>
            <a:r>
              <a:rPr lang="en-US" altLang="en-US" dirty="0"/>
              <a:t>All learners will have preferences for different apps. Make sure you test to see which app is motivating!!!</a:t>
            </a:r>
          </a:p>
        </p:txBody>
      </p:sp>
      <p:pic>
        <p:nvPicPr>
          <p:cNvPr id="26628" name="Picture 3">
            <a:extLst>
              <a:ext uri="{FF2B5EF4-FFF2-40B4-BE49-F238E27FC236}">
                <a16:creationId xmlns:a16="http://schemas.microsoft.com/office/drawing/2014/main" id="{43E366C8-F57C-4FDD-825D-2A298235520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16800" y="5334000"/>
            <a:ext cx="13589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4">
            <a:extLst>
              <a:ext uri="{FF2B5EF4-FFF2-40B4-BE49-F238E27FC236}">
                <a16:creationId xmlns:a16="http://schemas.microsoft.com/office/drawing/2014/main" id="{A42D1A4D-BB30-4867-B92F-FB095271461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3219199"/>
            <a:ext cx="9048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5">
            <a:extLst>
              <a:ext uri="{FF2B5EF4-FFF2-40B4-BE49-F238E27FC236}">
                <a16:creationId xmlns:a16="http://schemas.microsoft.com/office/drawing/2014/main" id="{BBC4FCF2-A924-4A84-B3EB-FC7CF998F0C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2113" y="5334000"/>
            <a:ext cx="13589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6">
            <a:extLst>
              <a:ext uri="{FF2B5EF4-FFF2-40B4-BE49-F238E27FC236}">
                <a16:creationId xmlns:a16="http://schemas.microsoft.com/office/drawing/2014/main" id="{976A88DC-66CF-4BF1-945F-559C4C946C7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2113" y="2895600"/>
            <a:ext cx="1408112"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7">
            <a:extLst>
              <a:ext uri="{FF2B5EF4-FFF2-40B4-BE49-F238E27FC236}">
                <a16:creationId xmlns:a16="http://schemas.microsoft.com/office/drawing/2014/main" id="{C4E48C8F-0693-4E95-915C-CDFD4C4FED1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48062" y="5254624"/>
            <a:ext cx="1177925"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8">
            <a:extLst>
              <a:ext uri="{FF2B5EF4-FFF2-40B4-BE49-F238E27FC236}">
                <a16:creationId xmlns:a16="http://schemas.microsoft.com/office/drawing/2014/main" id="{E4EB247C-B120-4DE3-AC94-AB46CEAB72F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89375" y="5410200"/>
            <a:ext cx="1568450"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80B3E-0234-41AD-BA56-9F305678CB0F}"/>
              </a:ext>
            </a:extLst>
          </p:cNvPr>
          <p:cNvSpPr>
            <a:spLocks noGrp="1"/>
          </p:cNvSpPr>
          <p:nvPr>
            <p:ph type="title"/>
          </p:nvPr>
        </p:nvSpPr>
        <p:spPr>
          <a:xfrm>
            <a:off x="993775" y="381000"/>
            <a:ext cx="7543800" cy="914400"/>
          </a:xfrm>
        </p:spPr>
        <p:txBody>
          <a:bodyPr/>
          <a:lstStyle/>
          <a:p>
            <a:pPr>
              <a:defRPr/>
            </a:pPr>
            <a:r>
              <a:rPr lang="en-US" dirty="0"/>
              <a:t>Recommendations</a:t>
            </a:r>
          </a:p>
        </p:txBody>
      </p:sp>
      <p:sp>
        <p:nvSpPr>
          <p:cNvPr id="28675" name="Content Placeholder 2">
            <a:extLst>
              <a:ext uri="{FF2B5EF4-FFF2-40B4-BE49-F238E27FC236}">
                <a16:creationId xmlns:a16="http://schemas.microsoft.com/office/drawing/2014/main" id="{050E073F-51B0-4822-83EF-7A5AFC11FAC5}"/>
              </a:ext>
            </a:extLst>
          </p:cNvPr>
          <p:cNvSpPr>
            <a:spLocks noGrp="1"/>
          </p:cNvSpPr>
          <p:nvPr>
            <p:ph idx="1"/>
          </p:nvPr>
        </p:nvSpPr>
        <p:spPr>
          <a:xfrm>
            <a:off x="334043" y="1600200"/>
            <a:ext cx="4419600" cy="4419600"/>
          </a:xfrm>
        </p:spPr>
        <p:txBody>
          <a:bodyPr/>
          <a:lstStyle/>
          <a:p>
            <a:pPr>
              <a:buFont typeface="Wingdings" panose="05000000000000000000" pitchFamily="2" charset="2"/>
              <a:buChar char="v"/>
            </a:pPr>
            <a:r>
              <a:rPr lang="en-US" altLang="en-US" dirty="0"/>
              <a:t>Always start with an AAC evaluation!</a:t>
            </a:r>
          </a:p>
          <a:p>
            <a:pPr>
              <a:buFont typeface="Wingdings" panose="05000000000000000000" pitchFamily="2" charset="2"/>
              <a:buChar char="v"/>
            </a:pPr>
            <a:r>
              <a:rPr lang="en-US" altLang="en-US" dirty="0"/>
              <a:t>The iPad may not be an appropriate communication device for everyone.</a:t>
            </a:r>
          </a:p>
          <a:p>
            <a:pPr>
              <a:buFont typeface="Wingdings" panose="05000000000000000000" pitchFamily="2" charset="2"/>
              <a:buChar char="v"/>
            </a:pPr>
            <a:r>
              <a:rPr lang="en-US" altLang="en-US" dirty="0"/>
              <a:t>You also need to know which communication app is the best fit for the child.</a:t>
            </a:r>
          </a:p>
        </p:txBody>
      </p:sp>
      <p:pic>
        <p:nvPicPr>
          <p:cNvPr id="28676" name="Picture 3">
            <a:extLst>
              <a:ext uri="{FF2B5EF4-FFF2-40B4-BE49-F238E27FC236}">
                <a16:creationId xmlns:a16="http://schemas.microsoft.com/office/drawing/2014/main" id="{CF1091B8-B8B4-4B21-9410-97D170EE587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5675" y="1905000"/>
            <a:ext cx="400367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1341"/>
            <a:ext cx="7315200" cy="1143000"/>
          </a:xfrm>
        </p:spPr>
        <p:txBody>
          <a:bodyPr/>
          <a:lstStyle/>
          <a:p>
            <a:r>
              <a:rPr lang="en-US" b="1" dirty="0"/>
              <a:t>Communication</a:t>
            </a:r>
            <a:r>
              <a:rPr lang="en-US" dirty="0"/>
              <a:t> </a:t>
            </a:r>
          </a:p>
        </p:txBody>
      </p:sp>
      <p:sp>
        <p:nvSpPr>
          <p:cNvPr id="3" name="Content Placeholder 2"/>
          <p:cNvSpPr>
            <a:spLocks noGrp="1"/>
          </p:cNvSpPr>
          <p:nvPr>
            <p:ph idx="1"/>
          </p:nvPr>
        </p:nvSpPr>
        <p:spPr>
          <a:xfrm>
            <a:off x="457200" y="1295400"/>
            <a:ext cx="8229600" cy="5257800"/>
          </a:xfrm>
        </p:spPr>
        <p:txBody>
          <a:bodyPr>
            <a:normAutofit/>
          </a:bodyPr>
          <a:lstStyle/>
          <a:p>
            <a:r>
              <a:rPr lang="en-US" dirty="0"/>
              <a:t>The act or process of using words, sounds, signs, symbols, or behaviors to express or exchange information or to express your ideas, thoughts, feelings, etc., to someone else</a:t>
            </a:r>
          </a:p>
          <a:p>
            <a:r>
              <a:rPr lang="en-US" dirty="0"/>
              <a:t>Four purposes of human communication</a:t>
            </a:r>
          </a:p>
          <a:p>
            <a:pPr lvl="1"/>
            <a:r>
              <a:rPr lang="en-US" dirty="0"/>
              <a:t> </a:t>
            </a:r>
          </a:p>
          <a:p>
            <a:pPr lvl="1"/>
            <a:r>
              <a:rPr lang="en-US" dirty="0"/>
              <a:t> </a:t>
            </a:r>
          </a:p>
          <a:p>
            <a:pPr lvl="1"/>
            <a:r>
              <a:rPr lang="en-US" dirty="0"/>
              <a:t> </a:t>
            </a:r>
          </a:p>
          <a:p>
            <a:pPr lvl="1"/>
            <a:r>
              <a:rPr lang="en-US" dirty="0"/>
              <a:t> </a:t>
            </a:r>
          </a:p>
          <a:p>
            <a:endParaRPr lang="en-US" dirty="0"/>
          </a:p>
        </p:txBody>
      </p:sp>
      <p:sp>
        <p:nvSpPr>
          <p:cNvPr id="4" name="TextBox 3"/>
          <p:cNvSpPr txBox="1"/>
          <p:nvPr/>
        </p:nvSpPr>
        <p:spPr>
          <a:xfrm>
            <a:off x="3429000" y="6494462"/>
            <a:ext cx="4778359" cy="307777"/>
          </a:xfrm>
          <a:prstGeom prst="rect">
            <a:avLst/>
          </a:prstGeom>
          <a:noFill/>
        </p:spPr>
        <p:txBody>
          <a:bodyPr wrap="none" rtlCol="0">
            <a:spAutoFit/>
          </a:bodyPr>
          <a:lstStyle/>
          <a:p>
            <a:r>
              <a:rPr lang="en-US" sz="1400" dirty="0"/>
              <a:t>"AAC Myths Revealed." </a:t>
            </a:r>
            <a:r>
              <a:rPr lang="en-US" sz="1400" i="1" dirty="0" err="1"/>
              <a:t>DynaVox</a:t>
            </a:r>
            <a:r>
              <a:rPr lang="en-US" sz="1400" dirty="0"/>
              <a:t>. </a:t>
            </a:r>
            <a:r>
              <a:rPr lang="en-US" sz="1400" dirty="0" err="1"/>
              <a:t>N.p</a:t>
            </a:r>
            <a:r>
              <a:rPr lang="en-US" sz="1400" dirty="0"/>
              <a:t>., </a:t>
            </a:r>
            <a:r>
              <a:rPr lang="en-US" sz="1400" dirty="0" err="1"/>
              <a:t>n.d.</a:t>
            </a:r>
            <a:r>
              <a:rPr lang="en-US" sz="1400" dirty="0"/>
              <a:t> Web. 27 Mar. 2014.</a:t>
            </a:r>
          </a:p>
        </p:txBody>
      </p:sp>
      <p:cxnSp>
        <p:nvCxnSpPr>
          <p:cNvPr id="6" name="Straight Connector 5"/>
          <p:cNvCxnSpPr/>
          <p:nvPr/>
        </p:nvCxnSpPr>
        <p:spPr>
          <a:xfrm>
            <a:off x="326571" y="1224682"/>
            <a:ext cx="7217229" cy="0"/>
          </a:xfrm>
          <a:prstGeom prst="line">
            <a:avLst/>
          </a:prstGeom>
          <a:ln/>
        </p:spPr>
        <p:style>
          <a:lnRef idx="3">
            <a:schemeClr val="accent1"/>
          </a:lnRef>
          <a:fillRef idx="0">
            <a:schemeClr val="accent1"/>
          </a:fillRef>
          <a:effectRef idx="2">
            <a:schemeClr val="accent1"/>
          </a:effectRef>
          <a:fontRef idx="minor">
            <a:schemeClr val="tx1"/>
          </a:fontRef>
        </p:style>
      </p:cxnSp>
      <p:sp>
        <p:nvSpPr>
          <p:cNvPr id="7" name="Slide Number Placeholder 6"/>
          <p:cNvSpPr>
            <a:spLocks noGrp="1"/>
          </p:cNvSpPr>
          <p:nvPr>
            <p:ph type="sldNum" sz="quarter" idx="12"/>
          </p:nvPr>
        </p:nvSpPr>
        <p:spPr/>
        <p:txBody>
          <a:bodyPr/>
          <a:lstStyle/>
          <a:p>
            <a:fld id="{1CEBB820-C7AC-4F77-9248-9B8F678C0B66}" type="slidenum">
              <a:rPr lang="en-US" smtClean="0">
                <a:solidFill>
                  <a:prstClr val="black">
                    <a:tint val="75000"/>
                  </a:prstClr>
                </a:solidFill>
              </a:rPr>
              <a:pPr/>
              <a:t>23</a:t>
            </a:fld>
            <a:endParaRPr lang="en-US">
              <a:solidFill>
                <a:prstClr val="black">
                  <a:tint val="75000"/>
                </a:prstClr>
              </a:solidFill>
            </a:endParaRPr>
          </a:p>
        </p:txBody>
      </p:sp>
    </p:spTree>
    <p:extLst>
      <p:ext uri="{BB962C8B-B14F-4D97-AF65-F5344CB8AC3E}">
        <p14:creationId xmlns:p14="http://schemas.microsoft.com/office/powerpoint/2010/main" val="83350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04107"/>
            <a:ext cx="7217229" cy="1143000"/>
          </a:xfrm>
        </p:spPr>
        <p:txBody>
          <a:bodyPr>
            <a:normAutofit fontScale="90000"/>
          </a:bodyPr>
          <a:lstStyle/>
          <a:p>
            <a:r>
              <a:rPr lang="en-US" b="1" dirty="0"/>
              <a:t>What is meant by expressive and receptive language?</a:t>
            </a:r>
          </a:p>
        </p:txBody>
      </p:sp>
      <p:sp>
        <p:nvSpPr>
          <p:cNvPr id="3" name="Content Placeholder 2"/>
          <p:cNvSpPr>
            <a:spLocks noGrp="1"/>
          </p:cNvSpPr>
          <p:nvPr>
            <p:ph idx="1"/>
          </p:nvPr>
        </p:nvSpPr>
        <p:spPr>
          <a:xfrm>
            <a:off x="457200" y="1981200"/>
            <a:ext cx="8229600" cy="4144963"/>
          </a:xfrm>
        </p:spPr>
        <p:txBody>
          <a:bodyPr>
            <a:normAutofit/>
          </a:bodyPr>
          <a:lstStyle/>
          <a:p>
            <a:pPr marL="0" indent="0">
              <a:buNone/>
            </a:pPr>
            <a:r>
              <a:rPr lang="en-US" dirty="0"/>
              <a:t>Receptive- more than just what you </a:t>
            </a:r>
            <a:r>
              <a:rPr lang="en-US" i="1" dirty="0"/>
              <a:t>hear</a:t>
            </a:r>
            <a:r>
              <a:rPr lang="en-US" dirty="0"/>
              <a:t>, it’s what you </a:t>
            </a:r>
            <a:r>
              <a:rPr lang="en-US" u="sng" dirty="0"/>
              <a:t>			.</a:t>
            </a:r>
            <a:endParaRPr lang="en-US" i="1" dirty="0"/>
          </a:p>
          <a:p>
            <a:pPr marL="0" indent="0">
              <a:buNone/>
            </a:pPr>
            <a:endParaRPr lang="en-US" i="1" dirty="0">
              <a:solidFill>
                <a:srgbClr val="FF0000"/>
              </a:solidFill>
            </a:endParaRPr>
          </a:p>
          <a:p>
            <a:pPr marL="0" indent="0">
              <a:buNone/>
            </a:pPr>
            <a:r>
              <a:rPr lang="en-US" dirty="0"/>
              <a:t>Expressive- more than just what you </a:t>
            </a:r>
            <a:r>
              <a:rPr lang="en-US" i="1" dirty="0"/>
              <a:t>say</a:t>
            </a:r>
            <a:r>
              <a:rPr lang="en-US" dirty="0"/>
              <a:t>, it’s </a:t>
            </a:r>
            <a:r>
              <a:rPr lang="en-US" i="1" dirty="0">
                <a:solidFill>
                  <a:srgbClr val="FF0000"/>
                </a:solidFill>
              </a:rPr>
              <a:t>   </a:t>
            </a:r>
            <a:r>
              <a:rPr lang="en-US" i="1" u="sng" dirty="0"/>
              <a:t>	</a:t>
            </a:r>
            <a:r>
              <a:rPr lang="en-US" dirty="0">
                <a:solidFill>
                  <a:srgbClr val="FF0000"/>
                </a:solidFill>
              </a:rPr>
              <a:t> </a:t>
            </a:r>
            <a:r>
              <a:rPr lang="en-US" dirty="0"/>
              <a:t>you say it.</a:t>
            </a:r>
          </a:p>
          <a:p>
            <a:pPr lvl="1"/>
            <a:r>
              <a:rPr lang="en-US" dirty="0"/>
              <a:t>Word choice, word order, word endings, tone, gestures </a:t>
            </a:r>
          </a:p>
          <a:p>
            <a:pPr lvl="1"/>
            <a:r>
              <a:rPr lang="en-US" dirty="0"/>
              <a:t>Also different when writing</a:t>
            </a:r>
          </a:p>
        </p:txBody>
      </p:sp>
      <p:sp>
        <p:nvSpPr>
          <p:cNvPr id="5" name="Slide Number Placeholder 4"/>
          <p:cNvSpPr>
            <a:spLocks noGrp="1"/>
          </p:cNvSpPr>
          <p:nvPr>
            <p:ph type="sldNum" sz="quarter" idx="12"/>
          </p:nvPr>
        </p:nvSpPr>
        <p:spPr/>
        <p:txBody>
          <a:bodyPr/>
          <a:lstStyle/>
          <a:p>
            <a:fld id="{9FFCC922-5DE3-43F6-B1BA-359E02997B41}" type="slidenum">
              <a:rPr lang="en-US" smtClean="0"/>
              <a:t>24</a:t>
            </a:fld>
            <a:endParaRPr lang="en-US"/>
          </a:p>
        </p:txBody>
      </p:sp>
      <p:cxnSp>
        <p:nvCxnSpPr>
          <p:cNvPr id="7" name="Straight Connector 6"/>
          <p:cNvCxnSpPr/>
          <p:nvPr/>
        </p:nvCxnSpPr>
        <p:spPr>
          <a:xfrm>
            <a:off x="533400" y="2362200"/>
            <a:ext cx="7217229" cy="0"/>
          </a:xfrm>
          <a:prstGeom prst="line">
            <a:avLst/>
          </a:prstGeom>
          <a:ln/>
        </p:spPr>
        <p:style>
          <a:lnRef idx="3">
            <a:schemeClr val="accent1"/>
          </a:lnRef>
          <a:fillRef idx="0">
            <a:schemeClr val="accent1"/>
          </a:fillRef>
          <a:effectRef idx="2">
            <a:schemeClr val="accent1"/>
          </a:effectRef>
          <a:fontRef idx="minor">
            <a:schemeClr val="tx1"/>
          </a:fontRef>
        </p:style>
      </p:cxnSp>
      <p:sp>
        <p:nvSpPr>
          <p:cNvPr id="9" name="TextBox 8"/>
          <p:cNvSpPr txBox="1"/>
          <p:nvPr/>
        </p:nvSpPr>
        <p:spPr>
          <a:xfrm>
            <a:off x="232672" y="6356350"/>
            <a:ext cx="8190384" cy="307777"/>
          </a:xfrm>
          <a:prstGeom prst="rect">
            <a:avLst/>
          </a:prstGeom>
          <a:noFill/>
        </p:spPr>
        <p:txBody>
          <a:bodyPr wrap="none" rtlCol="0">
            <a:spAutoFit/>
          </a:bodyPr>
          <a:lstStyle/>
          <a:p>
            <a:r>
              <a:rPr lang="en-US" sz="1400" dirty="0"/>
              <a:t>"What Are Expressive and Receptive Language Skills?" </a:t>
            </a:r>
            <a:r>
              <a:rPr lang="en-US" sz="1400" i="1" dirty="0" err="1"/>
              <a:t>Dynavox</a:t>
            </a:r>
            <a:r>
              <a:rPr lang="en-US" sz="1400" i="1" dirty="0"/>
              <a:t>, AAC 101</a:t>
            </a:r>
            <a:r>
              <a:rPr lang="en-US" sz="1400" dirty="0"/>
              <a:t>. </a:t>
            </a:r>
            <a:r>
              <a:rPr lang="en-US" sz="1400" dirty="0" err="1"/>
              <a:t>N.p</a:t>
            </a:r>
            <a:r>
              <a:rPr lang="en-US" sz="1400" dirty="0"/>
              <a:t>., Sept. 2009. Web. 27 Mar. 2014</a:t>
            </a:r>
          </a:p>
        </p:txBody>
      </p:sp>
    </p:spTree>
    <p:extLst>
      <p:ext uri="{BB962C8B-B14F-4D97-AF65-F5344CB8AC3E}">
        <p14:creationId xmlns:p14="http://schemas.microsoft.com/office/powerpoint/2010/main" val="3932573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2290"/>
            <a:ext cx="7467600" cy="1143000"/>
          </a:xfrm>
        </p:spPr>
        <p:txBody>
          <a:bodyPr/>
          <a:lstStyle/>
          <a:p>
            <a:r>
              <a:rPr lang="en-US" b="1" dirty="0"/>
              <a:t>Characteristics of AAC Users</a:t>
            </a:r>
          </a:p>
        </p:txBody>
      </p:sp>
      <p:sp>
        <p:nvSpPr>
          <p:cNvPr id="3" name="Content Placeholder 2"/>
          <p:cNvSpPr>
            <a:spLocks noGrp="1"/>
          </p:cNvSpPr>
          <p:nvPr>
            <p:ph idx="1"/>
          </p:nvPr>
        </p:nvSpPr>
        <p:spPr>
          <a:xfrm>
            <a:off x="457200" y="1782762"/>
            <a:ext cx="8229600" cy="4573587"/>
          </a:xfrm>
        </p:spPr>
        <p:txBody>
          <a:bodyPr/>
          <a:lstStyle/>
          <a:p>
            <a:r>
              <a:rPr lang="en-US" dirty="0"/>
              <a:t>All age groups</a:t>
            </a:r>
          </a:p>
          <a:p>
            <a:r>
              <a:rPr lang="en-US" dirty="0"/>
              <a:t>Significant expressive language impairment </a:t>
            </a:r>
          </a:p>
          <a:p>
            <a:r>
              <a:rPr lang="en-US" dirty="0"/>
              <a:t>Impairment interferes with or prevents the development or use of oral language</a:t>
            </a:r>
          </a:p>
          <a:p>
            <a:r>
              <a:rPr lang="en-US" dirty="0"/>
              <a:t>Due to congenital or acquired disabilities</a:t>
            </a:r>
          </a:p>
          <a:p>
            <a:pPr lvl="1"/>
            <a:r>
              <a:rPr lang="en-US" dirty="0"/>
              <a:t>Autism, CP, sensory impairments, ID, stroke, TBI, apraxia, ALS, MS, spinal injuries</a:t>
            </a:r>
          </a:p>
        </p:txBody>
      </p:sp>
      <p:sp>
        <p:nvSpPr>
          <p:cNvPr id="5" name="Slide Number Placeholder 4"/>
          <p:cNvSpPr>
            <a:spLocks noGrp="1"/>
          </p:cNvSpPr>
          <p:nvPr>
            <p:ph type="sldNum" sz="quarter" idx="12"/>
          </p:nvPr>
        </p:nvSpPr>
        <p:spPr/>
        <p:txBody>
          <a:bodyPr/>
          <a:lstStyle/>
          <a:p>
            <a:fld id="{9FFCC922-5DE3-43F6-B1BA-359E02997B41}" type="slidenum">
              <a:rPr lang="en-US" smtClean="0"/>
              <a:t>25</a:t>
            </a:fld>
            <a:endParaRPr lang="en-US"/>
          </a:p>
        </p:txBody>
      </p:sp>
      <p:cxnSp>
        <p:nvCxnSpPr>
          <p:cNvPr id="6" name="Straight Connector 5"/>
          <p:cNvCxnSpPr/>
          <p:nvPr/>
        </p:nvCxnSpPr>
        <p:spPr>
          <a:xfrm>
            <a:off x="457200" y="1600200"/>
            <a:ext cx="7217229" cy="0"/>
          </a:xfrm>
          <a:prstGeom prst="line">
            <a:avLst/>
          </a:prstGeom>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510241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0" y="152400"/>
            <a:ext cx="7543800" cy="914400"/>
          </a:xfrm>
        </p:spPr>
        <p:txBody>
          <a:bodyPr/>
          <a:lstStyle/>
          <a:p>
            <a:r>
              <a:rPr lang="en-US" dirty="0">
                <a:solidFill>
                  <a:srgbClr val="FF0000"/>
                </a:solidFill>
              </a:rPr>
              <a:t>A – A - C</a:t>
            </a:r>
          </a:p>
        </p:txBody>
      </p:sp>
      <p:sp>
        <p:nvSpPr>
          <p:cNvPr id="3" name="Content Placeholder 2"/>
          <p:cNvSpPr>
            <a:spLocks noGrp="1"/>
          </p:cNvSpPr>
          <p:nvPr>
            <p:ph idx="1"/>
          </p:nvPr>
        </p:nvSpPr>
        <p:spPr>
          <a:xfrm>
            <a:off x="533400" y="852488"/>
            <a:ext cx="8229600" cy="5014912"/>
          </a:xfrm>
        </p:spPr>
        <p:txBody>
          <a:bodyPr>
            <a:normAutofit/>
          </a:bodyPr>
          <a:lstStyle/>
          <a:p>
            <a:pPr marL="0" indent="0" algn="ctr">
              <a:buNone/>
            </a:pPr>
            <a:r>
              <a:rPr lang="en-US" b="1" dirty="0">
                <a:solidFill>
                  <a:srgbClr val="FF0000"/>
                </a:solidFill>
              </a:rPr>
              <a:t>A</a:t>
            </a:r>
            <a:r>
              <a:rPr lang="en-US" b="1" dirty="0"/>
              <a:t>ugmentative and </a:t>
            </a:r>
            <a:r>
              <a:rPr lang="en-US" b="1" dirty="0">
                <a:solidFill>
                  <a:srgbClr val="FF0000"/>
                </a:solidFill>
              </a:rPr>
              <a:t>A</a:t>
            </a:r>
            <a:r>
              <a:rPr lang="en-US" b="1" dirty="0"/>
              <a:t>lternative </a:t>
            </a:r>
            <a:r>
              <a:rPr lang="en-US" b="1" dirty="0">
                <a:solidFill>
                  <a:srgbClr val="FF0000"/>
                </a:solidFill>
              </a:rPr>
              <a:t>C</a:t>
            </a:r>
            <a:r>
              <a:rPr lang="en-US" b="1" dirty="0"/>
              <a:t>ommunication:</a:t>
            </a:r>
          </a:p>
          <a:p>
            <a:r>
              <a:rPr lang="en-US" dirty="0"/>
              <a:t>Refers to tools and techniques used to supplement communication for people who have difficulty communicating through speech or writing.</a:t>
            </a:r>
          </a:p>
          <a:p>
            <a:r>
              <a:rPr lang="en-US" dirty="0"/>
              <a:t>Includes unaided techniques (pointing, gestures), light technology (communication books and boards), and high tech (voice output devices and computers).</a:t>
            </a:r>
          </a:p>
        </p:txBody>
      </p:sp>
      <p:cxnSp>
        <p:nvCxnSpPr>
          <p:cNvPr id="5" name="Straight Arrow Connector 4"/>
          <p:cNvCxnSpPr>
            <a:cxnSpLocks/>
          </p:cNvCxnSpPr>
          <p:nvPr/>
        </p:nvCxnSpPr>
        <p:spPr>
          <a:xfrm flipH="1">
            <a:off x="1981200" y="990600"/>
            <a:ext cx="1600200" cy="1295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cxnSpLocks/>
          </p:cNvCxnSpPr>
          <p:nvPr/>
        </p:nvCxnSpPr>
        <p:spPr>
          <a:xfrm flipH="1">
            <a:off x="4229100" y="990600"/>
            <a:ext cx="495300" cy="1143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cxnSpLocks/>
          </p:cNvCxnSpPr>
          <p:nvPr/>
        </p:nvCxnSpPr>
        <p:spPr>
          <a:xfrm flipH="1">
            <a:off x="5638800" y="1066800"/>
            <a:ext cx="152400" cy="1143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Slide Number Placeholder 10"/>
          <p:cNvSpPr>
            <a:spLocks noGrp="1"/>
          </p:cNvSpPr>
          <p:nvPr>
            <p:ph type="sldNum" sz="quarter" idx="12"/>
          </p:nvPr>
        </p:nvSpPr>
        <p:spPr/>
        <p:txBody>
          <a:bodyPr/>
          <a:lstStyle/>
          <a:p>
            <a:fld id="{9FFCC922-5DE3-43F6-B1BA-359E02997B41}" type="slidenum">
              <a:rPr lang="en-US" smtClean="0"/>
              <a:t>26</a:t>
            </a:fld>
            <a:endParaRPr lang="en-US" dirty="0"/>
          </a:p>
        </p:txBody>
      </p:sp>
    </p:spTree>
    <p:extLst>
      <p:ext uri="{BB962C8B-B14F-4D97-AF65-F5344CB8AC3E}">
        <p14:creationId xmlns:p14="http://schemas.microsoft.com/office/powerpoint/2010/main" val="31660914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solidFill>
                  <a:srgbClr val="FF0000"/>
                </a:solidFill>
              </a:rPr>
              <a:t>A - A - C</a:t>
            </a:r>
            <a:endParaRPr lang="en-US" dirty="0"/>
          </a:p>
        </p:txBody>
      </p:sp>
      <p:sp>
        <p:nvSpPr>
          <p:cNvPr id="5" name="Slide Number Placeholder 4"/>
          <p:cNvSpPr>
            <a:spLocks noGrp="1"/>
          </p:cNvSpPr>
          <p:nvPr>
            <p:ph type="sldNum" sz="quarter" idx="12"/>
          </p:nvPr>
        </p:nvSpPr>
        <p:spPr/>
        <p:txBody>
          <a:bodyPr/>
          <a:lstStyle/>
          <a:p>
            <a:fld id="{9FFCC922-5DE3-43F6-B1BA-359E02997B41}" type="slidenum">
              <a:rPr lang="en-US" smtClean="0"/>
              <a:t>27</a:t>
            </a:fld>
            <a:endParaRPr lang="en-US"/>
          </a:p>
        </p:txBody>
      </p:sp>
      <p:pic>
        <p:nvPicPr>
          <p:cNvPr id="1026" name="Picture 2" descr="http://karenbethjones.files.wordpress.com/2012/05/pass-a-note-300.jpg?w=99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66800" y="1417638"/>
            <a:ext cx="2743200" cy="20756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restaurantelleno.com/wp-content/uploads/2013/04/menuleyend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62583" y="1417638"/>
            <a:ext cx="3030797" cy="20240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trbimg.com/img-52d1b9f6/turbine/hc-princess-parade-20140111-010/960/960x63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 y="4311526"/>
            <a:ext cx="3352800" cy="222738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mannerofspeaking.wordpress.com/files/2009/09/surprised-child.jpg?w=3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4332286"/>
            <a:ext cx="2647950" cy="22066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038229" y="3640816"/>
            <a:ext cx="5067541" cy="523220"/>
          </a:xfrm>
          <a:prstGeom prst="rect">
            <a:avLst/>
          </a:prstGeom>
          <a:noFill/>
        </p:spPr>
        <p:txBody>
          <a:bodyPr wrap="none" rtlCol="0">
            <a:spAutoFit/>
          </a:bodyPr>
          <a:lstStyle/>
          <a:p>
            <a:r>
              <a:rPr lang="en-US" sz="2800" dirty="0"/>
              <a:t>Communicating without speaking</a:t>
            </a:r>
          </a:p>
        </p:txBody>
      </p:sp>
      <p:cxnSp>
        <p:nvCxnSpPr>
          <p:cNvPr id="11" name="Straight Connector 10"/>
          <p:cNvCxnSpPr/>
          <p:nvPr/>
        </p:nvCxnSpPr>
        <p:spPr>
          <a:xfrm>
            <a:off x="326571" y="1224682"/>
            <a:ext cx="7217229" cy="0"/>
          </a:xfrm>
          <a:prstGeom prst="line">
            <a:avLst/>
          </a:prstGeom>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0842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1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circle(in)">
                                      <p:cBhvr>
                                        <p:cTn id="12" dur="10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circle(in)">
                                      <p:cBhvr>
                                        <p:cTn id="17" dur="1000"/>
                                        <p:tgtEl>
                                          <p:spTgt spid="103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32"/>
                                        </p:tgtEl>
                                        <p:attrNameLst>
                                          <p:attrName>style.visibility</p:attrName>
                                        </p:attrNameLst>
                                      </p:cBhvr>
                                      <p:to>
                                        <p:strVal val="visible"/>
                                      </p:to>
                                    </p:set>
                                    <p:animEffect transition="in" filter="circle(in)">
                                      <p:cBhvr>
                                        <p:cTn id="22" dur="10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4044"/>
            <a:ext cx="7086600" cy="1143000"/>
          </a:xfrm>
        </p:spPr>
        <p:txBody>
          <a:bodyPr/>
          <a:lstStyle/>
          <a:p>
            <a:r>
              <a:rPr lang="en-US" dirty="0">
                <a:solidFill>
                  <a:srgbClr val="FF0000"/>
                </a:solidFill>
              </a:rPr>
              <a:t>A - A - C</a:t>
            </a:r>
            <a:endParaRPr lang="en-US" dirty="0"/>
          </a:p>
        </p:txBody>
      </p:sp>
      <p:sp>
        <p:nvSpPr>
          <p:cNvPr id="3" name="Content Placeholder 2"/>
          <p:cNvSpPr>
            <a:spLocks noGrp="1"/>
          </p:cNvSpPr>
          <p:nvPr>
            <p:ph idx="1"/>
          </p:nvPr>
        </p:nvSpPr>
        <p:spPr>
          <a:xfrm>
            <a:off x="457200" y="1600201"/>
            <a:ext cx="8229600" cy="1981200"/>
          </a:xfrm>
        </p:spPr>
        <p:txBody>
          <a:bodyPr/>
          <a:lstStyle/>
          <a:p>
            <a:r>
              <a:rPr lang="en-US" dirty="0"/>
              <a:t>Augmentative- in addition to</a:t>
            </a:r>
          </a:p>
          <a:p>
            <a:r>
              <a:rPr lang="en-US" dirty="0"/>
              <a:t>Alternative- instead of</a:t>
            </a:r>
          </a:p>
          <a:p>
            <a:r>
              <a:rPr lang="en-US" dirty="0"/>
              <a:t>Symbols- stand for something else</a:t>
            </a:r>
          </a:p>
          <a:p>
            <a:endParaRPr lang="en-US" dirty="0"/>
          </a:p>
        </p:txBody>
      </p:sp>
      <p:sp>
        <p:nvSpPr>
          <p:cNvPr id="5" name="Slide Number Placeholder 4"/>
          <p:cNvSpPr>
            <a:spLocks noGrp="1"/>
          </p:cNvSpPr>
          <p:nvPr>
            <p:ph type="sldNum" sz="quarter" idx="12"/>
          </p:nvPr>
        </p:nvSpPr>
        <p:spPr/>
        <p:txBody>
          <a:bodyPr/>
          <a:lstStyle/>
          <a:p>
            <a:fld id="{9FFCC922-5DE3-43F6-B1BA-359E02997B41}" type="slidenum">
              <a:rPr lang="en-US" smtClean="0"/>
              <a:t>28</a:t>
            </a:fld>
            <a:endParaRPr lang="en-US"/>
          </a:p>
        </p:txBody>
      </p:sp>
      <p:cxnSp>
        <p:nvCxnSpPr>
          <p:cNvPr id="6" name="Straight Connector 5"/>
          <p:cNvCxnSpPr/>
          <p:nvPr/>
        </p:nvCxnSpPr>
        <p:spPr>
          <a:xfrm>
            <a:off x="326571" y="1224682"/>
            <a:ext cx="7217229" cy="0"/>
          </a:xfrm>
          <a:prstGeom prst="line">
            <a:avLst/>
          </a:prstGeom>
          <a:ln/>
        </p:spPr>
        <p:style>
          <a:lnRef idx="3">
            <a:schemeClr val="accent1"/>
          </a:lnRef>
          <a:fillRef idx="0">
            <a:schemeClr val="accent1"/>
          </a:fillRef>
          <a:effectRef idx="2">
            <a:schemeClr val="accent1"/>
          </a:effectRef>
          <a:fontRef idx="minor">
            <a:schemeClr val="tx1"/>
          </a:fontRef>
        </p:style>
      </p:cxnSp>
      <p:pic>
        <p:nvPicPr>
          <p:cNvPr id="3074" name="Picture 2" descr="http://content.mycutegraphics.com/graphics/hearts/dark-pink-hear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749450"/>
            <a:ext cx="1828800" cy="164592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clipartbest.com/cliparts/aie/bRR/aiebRRLi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8449" y="3477326"/>
            <a:ext cx="1257502" cy="27971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clker.com/cliparts/5/R/1/o/n/b/spoon-m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3581401"/>
            <a:ext cx="2322605" cy="225292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57200" y="6379135"/>
            <a:ext cx="5753178" cy="307777"/>
          </a:xfrm>
          <a:prstGeom prst="rect">
            <a:avLst/>
          </a:prstGeom>
          <a:noFill/>
        </p:spPr>
        <p:txBody>
          <a:bodyPr wrap="none" rtlCol="0">
            <a:spAutoFit/>
          </a:bodyPr>
          <a:lstStyle/>
          <a:p>
            <a:r>
              <a:rPr lang="en-US" sz="1400" dirty="0"/>
              <a:t>"What Is a Symbol?" </a:t>
            </a:r>
            <a:r>
              <a:rPr lang="en-US" sz="1400" i="1" dirty="0" err="1"/>
              <a:t>Dynavox</a:t>
            </a:r>
            <a:r>
              <a:rPr lang="en-US" sz="1400" i="1" dirty="0"/>
              <a:t>, AAC 101</a:t>
            </a:r>
            <a:r>
              <a:rPr lang="en-US" sz="1400" dirty="0"/>
              <a:t>. </a:t>
            </a:r>
            <a:r>
              <a:rPr lang="en-US" sz="1400" dirty="0" err="1"/>
              <a:t>N.p</a:t>
            </a:r>
            <a:r>
              <a:rPr lang="en-US" sz="1400" dirty="0"/>
              <a:t>., June 2008. Web. 27 Mar. 2014.</a:t>
            </a:r>
          </a:p>
        </p:txBody>
      </p:sp>
    </p:spTree>
    <p:extLst>
      <p:ext uri="{BB962C8B-B14F-4D97-AF65-F5344CB8AC3E}">
        <p14:creationId xmlns:p14="http://schemas.microsoft.com/office/powerpoint/2010/main" val="68094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circle(in)">
                                      <p:cBhvr>
                                        <p:cTn id="12" dur="10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circle(in)">
                                      <p:cBhvr>
                                        <p:cTn id="17" dur="1000"/>
                                        <p:tgtEl>
                                          <p:spTgt spid="307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078"/>
                                        </p:tgtEl>
                                        <p:attrNameLst>
                                          <p:attrName>style.visibility</p:attrName>
                                        </p:attrNameLst>
                                      </p:cBhvr>
                                      <p:to>
                                        <p:strVal val="visible"/>
                                      </p:to>
                                    </p:set>
                                    <p:animEffect transition="in" filter="circle(in)">
                                      <p:cBhvr>
                                        <p:cTn id="22" dur="10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33864"/>
            <a:ext cx="7543800" cy="914400"/>
          </a:xfrm>
        </p:spPr>
        <p:txBody>
          <a:bodyPr/>
          <a:lstStyle/>
          <a:p>
            <a:r>
              <a:rPr lang="en-US" b="1" dirty="0"/>
              <a:t>Symbols</a:t>
            </a:r>
          </a:p>
        </p:txBody>
      </p:sp>
      <p:sp>
        <p:nvSpPr>
          <p:cNvPr id="5" name="Slide Number Placeholder 4"/>
          <p:cNvSpPr>
            <a:spLocks noGrp="1"/>
          </p:cNvSpPr>
          <p:nvPr>
            <p:ph type="sldNum" sz="quarter" idx="12"/>
          </p:nvPr>
        </p:nvSpPr>
        <p:spPr/>
        <p:txBody>
          <a:bodyPr/>
          <a:lstStyle/>
          <a:p>
            <a:fld id="{9FFCC922-5DE3-43F6-B1BA-359E02997B41}" type="slidenum">
              <a:rPr lang="en-US" smtClean="0"/>
              <a:t>29</a:t>
            </a:fld>
            <a:endParaRPr lang="en-US"/>
          </a:p>
        </p:txBody>
      </p:sp>
      <p:pic>
        <p:nvPicPr>
          <p:cNvPr id="7" name="Picture 6" descr="http://www.clker.com/cliparts/5/R/1/o/n/b/spoon-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34066"/>
            <a:ext cx="2322605" cy="2252928"/>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1103811" y="1295400"/>
            <a:ext cx="7217229" cy="0"/>
          </a:xfrm>
          <a:prstGeom prst="line">
            <a:avLst/>
          </a:prstGeom>
          <a:ln/>
        </p:spPr>
        <p:style>
          <a:lnRef idx="3">
            <a:schemeClr val="accent1"/>
          </a:lnRef>
          <a:fillRef idx="0">
            <a:schemeClr val="accent1"/>
          </a:fillRef>
          <a:effectRef idx="2">
            <a:schemeClr val="accent1"/>
          </a:effectRef>
          <a:fontRef idx="minor">
            <a:schemeClr val="tx1"/>
          </a:fontRef>
        </p:style>
      </p:cxnSp>
      <p:sp>
        <p:nvSpPr>
          <p:cNvPr id="6" name="TextBox 5"/>
          <p:cNvSpPr txBox="1"/>
          <p:nvPr/>
        </p:nvSpPr>
        <p:spPr>
          <a:xfrm>
            <a:off x="3026673" y="2684516"/>
            <a:ext cx="2993127" cy="523220"/>
          </a:xfrm>
          <a:prstGeom prst="rect">
            <a:avLst/>
          </a:prstGeom>
          <a:noFill/>
        </p:spPr>
        <p:txBody>
          <a:bodyPr wrap="none" rtlCol="0">
            <a:spAutoFit/>
          </a:bodyPr>
          <a:lstStyle/>
          <a:p>
            <a:r>
              <a:rPr lang="en-US" sz="2800" dirty="0"/>
              <a:t>S  -  P  -  O  -  O  -  N</a:t>
            </a:r>
          </a:p>
        </p:txBody>
      </p:sp>
      <p:sp>
        <p:nvSpPr>
          <p:cNvPr id="11" name="TextBox 10"/>
          <p:cNvSpPr txBox="1"/>
          <p:nvPr/>
        </p:nvSpPr>
        <p:spPr>
          <a:xfrm>
            <a:off x="3145971" y="1805468"/>
            <a:ext cx="2534668" cy="584775"/>
          </a:xfrm>
          <a:prstGeom prst="rect">
            <a:avLst/>
          </a:prstGeom>
          <a:noFill/>
        </p:spPr>
        <p:txBody>
          <a:bodyPr wrap="none" rtlCol="0">
            <a:spAutoFit/>
          </a:bodyPr>
          <a:lstStyle/>
          <a:p>
            <a:r>
              <a:rPr lang="en-US" sz="3200" dirty="0"/>
              <a:t>c l u d a n g l e</a:t>
            </a:r>
          </a:p>
        </p:txBody>
      </p:sp>
      <p:pic>
        <p:nvPicPr>
          <p:cNvPr id="14" name="Picture 2" descr="http://www.clker.com/cliparts/a/d/4/a/1194985531475023520dog_06_drawn_with_strai_01.svg.m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1874" y="4169171"/>
            <a:ext cx="2016821" cy="209385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914400" y="4800600"/>
            <a:ext cx="1636987" cy="830997"/>
          </a:xfrm>
          <a:prstGeom prst="rect">
            <a:avLst/>
          </a:prstGeom>
          <a:noFill/>
        </p:spPr>
        <p:txBody>
          <a:bodyPr wrap="none" rtlCol="0">
            <a:spAutoFit/>
          </a:bodyPr>
          <a:lstStyle/>
          <a:p>
            <a:r>
              <a:rPr lang="en-US" sz="4800" dirty="0"/>
              <a:t>D O G</a:t>
            </a:r>
          </a:p>
        </p:txBody>
      </p:sp>
      <p:pic>
        <p:nvPicPr>
          <p:cNvPr id="4104" name="Picture 8" descr="http://www.startrightstarthere.com/uploadedImages/TV_SRSH/Project_Library/Lawn_and_Garden/build_a_dog_ru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0622" y="3887141"/>
            <a:ext cx="3170690" cy="246921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457200" y="6379135"/>
            <a:ext cx="5753178" cy="307777"/>
          </a:xfrm>
          <a:prstGeom prst="rect">
            <a:avLst/>
          </a:prstGeom>
          <a:noFill/>
        </p:spPr>
        <p:txBody>
          <a:bodyPr wrap="none" rtlCol="0">
            <a:spAutoFit/>
          </a:bodyPr>
          <a:lstStyle/>
          <a:p>
            <a:r>
              <a:rPr lang="en-US" sz="1400" dirty="0"/>
              <a:t>"What Is a Symbol?" </a:t>
            </a:r>
            <a:r>
              <a:rPr lang="en-US" sz="1400" i="1" dirty="0" err="1"/>
              <a:t>Dynavox</a:t>
            </a:r>
            <a:r>
              <a:rPr lang="en-US" sz="1400" i="1" dirty="0"/>
              <a:t>, AAC 101</a:t>
            </a:r>
            <a:r>
              <a:rPr lang="en-US" sz="1400" dirty="0"/>
              <a:t>. </a:t>
            </a:r>
            <a:r>
              <a:rPr lang="en-US" sz="1400" dirty="0" err="1"/>
              <a:t>N.p</a:t>
            </a:r>
            <a:r>
              <a:rPr lang="en-US" sz="1400" dirty="0"/>
              <a:t>., June 2008. Web. 27 Mar. 2014.</a:t>
            </a:r>
          </a:p>
        </p:txBody>
      </p:sp>
    </p:spTree>
    <p:extLst>
      <p:ext uri="{BB962C8B-B14F-4D97-AF65-F5344CB8AC3E}">
        <p14:creationId xmlns:p14="http://schemas.microsoft.com/office/powerpoint/2010/main" val="286025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par>
                          <p:cTn id="13" fill="hold">
                            <p:stCondLst>
                              <p:cond delay="500"/>
                            </p:stCondLst>
                            <p:childTnLst>
                              <p:par>
                                <p:cTn id="14" presetID="10" presetClass="exit" presetSubtype="0" fill="hold" grpId="1" nodeType="afterEffect">
                                  <p:stCondLst>
                                    <p:cond delay="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4104"/>
                                        </p:tgtEl>
                                        <p:attrNameLst>
                                          <p:attrName>style.visibility</p:attrName>
                                        </p:attrNameLst>
                                      </p:cBhvr>
                                      <p:to>
                                        <p:strVal val="visible"/>
                                      </p:to>
                                    </p:set>
                                    <p:animEffect transition="in" filter="wipe(down)">
                                      <p:cBhvr>
                                        <p:cTn id="31" dur="5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2286000"/>
            <a:ext cx="4343400" cy="3429000"/>
          </a:xfrm>
        </p:spPr>
        <p:txBody>
          <a:bodyPr/>
          <a:lstStyle/>
          <a:p>
            <a:r>
              <a:rPr lang="en-US" dirty="0"/>
              <a:t>AT devices are  “tools to help to overcome challenges and enable people living with disabilities to enhance their quality of life and lead more independent lives.”</a:t>
            </a:r>
          </a:p>
        </p:txBody>
      </p:sp>
      <p:sp>
        <p:nvSpPr>
          <p:cNvPr id="4" name="Text Placeholder 3"/>
          <p:cNvSpPr>
            <a:spLocks noGrp="1"/>
          </p:cNvSpPr>
          <p:nvPr>
            <p:ph type="body" sz="half" idx="2"/>
          </p:nvPr>
        </p:nvSpPr>
        <p:spPr>
          <a:xfrm>
            <a:off x="5715000" y="1371600"/>
            <a:ext cx="2590800" cy="3429000"/>
          </a:xfrm>
        </p:spPr>
        <p:txBody>
          <a:bodyPr/>
          <a:lstStyle/>
          <a:p>
            <a:r>
              <a:rPr lang="en-US" dirty="0"/>
              <a:t>We tend to think of these tools as advanced, high-tech electronics. However, these tools are on a continuum, ranging from high-tech tools (such as electronics and computers) to low-tech tools (such as pencil grips and highlighters).</a:t>
            </a:r>
          </a:p>
        </p:txBody>
      </p:sp>
      <p:sp>
        <p:nvSpPr>
          <p:cNvPr id="3" name="Title 2"/>
          <p:cNvSpPr>
            <a:spLocks noGrp="1"/>
          </p:cNvSpPr>
          <p:nvPr>
            <p:ph type="title"/>
          </p:nvPr>
        </p:nvSpPr>
        <p:spPr>
          <a:xfrm>
            <a:off x="381000" y="228601"/>
            <a:ext cx="8382000" cy="914400"/>
          </a:xfrm>
        </p:spPr>
        <p:txBody>
          <a:bodyPr/>
          <a:lstStyle/>
          <a:p>
            <a:r>
              <a:rPr lang="en-US" dirty="0"/>
              <a:t>Assistive Technology Devices</a:t>
            </a:r>
          </a:p>
        </p:txBody>
      </p:sp>
    </p:spTree>
    <p:extLst>
      <p:ext uri="{BB962C8B-B14F-4D97-AF65-F5344CB8AC3E}">
        <p14:creationId xmlns:p14="http://schemas.microsoft.com/office/powerpoint/2010/main" val="20908817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239000" cy="1143000"/>
          </a:xfrm>
        </p:spPr>
        <p:txBody>
          <a:bodyPr/>
          <a:lstStyle/>
          <a:p>
            <a:r>
              <a:rPr lang="en-US" b="1" dirty="0"/>
              <a:t>Benefits of AAC</a:t>
            </a:r>
          </a:p>
        </p:txBody>
      </p:sp>
      <p:sp>
        <p:nvSpPr>
          <p:cNvPr id="3" name="Content Placeholder 2"/>
          <p:cNvSpPr>
            <a:spLocks noGrp="1"/>
          </p:cNvSpPr>
          <p:nvPr>
            <p:ph idx="1"/>
          </p:nvPr>
        </p:nvSpPr>
        <p:spPr>
          <a:xfrm>
            <a:off x="457200" y="1600201"/>
            <a:ext cx="7620000" cy="1716956"/>
          </a:xfrm>
        </p:spPr>
        <p:txBody>
          <a:bodyPr/>
          <a:lstStyle/>
          <a:p>
            <a:r>
              <a:rPr lang="en-US" sz="3200" dirty="0"/>
              <a:t>Can give a voice to those who have had difficulty communicating throughout their lives.</a:t>
            </a:r>
          </a:p>
          <a:p>
            <a:endParaRPr lang="en-US" dirty="0"/>
          </a:p>
        </p:txBody>
      </p:sp>
      <p:sp>
        <p:nvSpPr>
          <p:cNvPr id="5" name="Slide Number Placeholder 4"/>
          <p:cNvSpPr>
            <a:spLocks noGrp="1"/>
          </p:cNvSpPr>
          <p:nvPr>
            <p:ph type="sldNum" sz="quarter" idx="12"/>
          </p:nvPr>
        </p:nvSpPr>
        <p:spPr/>
        <p:txBody>
          <a:bodyPr/>
          <a:lstStyle/>
          <a:p>
            <a:fld id="{9FFCC922-5DE3-43F6-B1BA-359E02997B41}" type="slidenum">
              <a:rPr lang="en-US" smtClean="0"/>
              <a:t>30</a:t>
            </a:fld>
            <a:endParaRPr lang="en-US"/>
          </a:p>
        </p:txBody>
      </p:sp>
      <p:cxnSp>
        <p:nvCxnSpPr>
          <p:cNvPr id="7" name="Straight Connector 6"/>
          <p:cNvCxnSpPr/>
          <p:nvPr/>
        </p:nvCxnSpPr>
        <p:spPr>
          <a:xfrm>
            <a:off x="326571" y="1224682"/>
            <a:ext cx="7217229" cy="0"/>
          </a:xfrm>
          <a:prstGeom prst="line">
            <a:avLst/>
          </a:prstGeom>
          <a:ln/>
        </p:spPr>
        <p:style>
          <a:lnRef idx="3">
            <a:schemeClr val="accent1"/>
          </a:lnRef>
          <a:fillRef idx="0">
            <a:schemeClr val="accent1"/>
          </a:fillRef>
          <a:effectRef idx="2">
            <a:schemeClr val="accent1"/>
          </a:effectRef>
          <a:fontRef idx="minor">
            <a:schemeClr val="tx1"/>
          </a:fontRef>
        </p:style>
      </p:cxnSp>
      <p:pic>
        <p:nvPicPr>
          <p:cNvPr id="2050" name="Picture 2" descr="https://gallery.mailchimp.com/990a23c55fc0cfe9defa57828/images/voice_400x2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6567" y="2897386"/>
            <a:ext cx="3810000" cy="23812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26571" y="3455561"/>
            <a:ext cx="4550229" cy="2831544"/>
          </a:xfrm>
          <a:prstGeom prst="rect">
            <a:avLst/>
          </a:prstGeom>
          <a:noFill/>
        </p:spPr>
        <p:txBody>
          <a:bodyPr wrap="square" rtlCol="0">
            <a:spAutoFit/>
          </a:bodyPr>
          <a:lstStyle/>
          <a:p>
            <a:pPr marL="457200" indent="-457200">
              <a:buFont typeface="Arial" panose="020B0604020202020204" pitchFamily="34" charset="0"/>
              <a:buChar char="•"/>
            </a:pPr>
            <a:r>
              <a:rPr lang="en-US" sz="3200" dirty="0"/>
              <a:t>Can increase</a:t>
            </a:r>
            <a:r>
              <a:rPr lang="en-US" sz="3200" u="sng" dirty="0"/>
              <a:t> 			</a:t>
            </a:r>
            <a:r>
              <a:rPr lang="en-US" sz="3200" dirty="0"/>
              <a:t>and </a:t>
            </a:r>
            <a:r>
              <a:rPr lang="en-US" sz="3200" u="sng" dirty="0"/>
              <a:t>		    </a:t>
            </a:r>
            <a:r>
              <a:rPr lang="en-US" sz="3200" dirty="0"/>
              <a:t>levels in home, community, and work. </a:t>
            </a:r>
          </a:p>
          <a:p>
            <a:endParaRPr lang="en-US" dirty="0"/>
          </a:p>
        </p:txBody>
      </p:sp>
      <p:sp>
        <p:nvSpPr>
          <p:cNvPr id="4" name="TextBox 3"/>
          <p:cNvSpPr txBox="1"/>
          <p:nvPr/>
        </p:nvSpPr>
        <p:spPr>
          <a:xfrm>
            <a:off x="1738658" y="6548169"/>
            <a:ext cx="5778248" cy="307777"/>
          </a:xfrm>
          <a:prstGeom prst="rect">
            <a:avLst/>
          </a:prstGeom>
          <a:noFill/>
        </p:spPr>
        <p:txBody>
          <a:bodyPr wrap="none" rtlCol="0">
            <a:spAutoFit/>
          </a:bodyPr>
          <a:lstStyle/>
          <a:p>
            <a:r>
              <a:rPr lang="en-US" sz="1400" dirty="0"/>
              <a:t>"Challenges of AAC." </a:t>
            </a:r>
            <a:r>
              <a:rPr lang="en-US" sz="1400" i="1" dirty="0" err="1"/>
              <a:t>Dynavox</a:t>
            </a:r>
            <a:r>
              <a:rPr lang="en-US" sz="1400" i="1" dirty="0"/>
              <a:t>, AAC 101</a:t>
            </a:r>
            <a:r>
              <a:rPr lang="en-US" sz="1400" dirty="0"/>
              <a:t>. </a:t>
            </a:r>
            <a:r>
              <a:rPr lang="en-US" sz="1400" dirty="0" err="1"/>
              <a:t>N.p</a:t>
            </a:r>
            <a:r>
              <a:rPr lang="en-US" sz="1400" dirty="0"/>
              <a:t>., June 2008. Web. 27 Mar. 2014.</a:t>
            </a:r>
          </a:p>
        </p:txBody>
      </p:sp>
    </p:spTree>
    <p:extLst>
      <p:ext uri="{BB962C8B-B14F-4D97-AF65-F5344CB8AC3E}">
        <p14:creationId xmlns:p14="http://schemas.microsoft.com/office/powerpoint/2010/main" val="4207534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239000" cy="1143000"/>
          </a:xfrm>
        </p:spPr>
        <p:txBody>
          <a:bodyPr/>
          <a:lstStyle/>
          <a:p>
            <a:r>
              <a:rPr lang="en-US" b="1" dirty="0"/>
              <a:t>Benefits of AAC</a:t>
            </a:r>
          </a:p>
        </p:txBody>
      </p:sp>
      <p:sp>
        <p:nvSpPr>
          <p:cNvPr id="3" name="Content Placeholder 2"/>
          <p:cNvSpPr>
            <a:spLocks noGrp="1"/>
          </p:cNvSpPr>
          <p:nvPr>
            <p:ph idx="1"/>
          </p:nvPr>
        </p:nvSpPr>
        <p:spPr>
          <a:xfrm>
            <a:off x="457200" y="1641697"/>
            <a:ext cx="8229600" cy="1716956"/>
          </a:xfrm>
        </p:spPr>
        <p:txBody>
          <a:bodyPr>
            <a:normAutofit lnSpcReduction="10000"/>
          </a:bodyPr>
          <a:lstStyle/>
          <a:p>
            <a:pPr>
              <a:buFont typeface="Arial" panose="020B0604020202020204" pitchFamily="34" charset="0"/>
              <a:buChar char="•"/>
            </a:pPr>
            <a:r>
              <a:rPr lang="en-US" sz="3600" dirty="0"/>
              <a:t>Provides a means of expressing wants, needs, and ideas.</a:t>
            </a:r>
          </a:p>
          <a:p>
            <a:pPr>
              <a:buFont typeface="Arial" panose="020B0604020202020204" pitchFamily="34" charset="0"/>
              <a:buChar char="•"/>
            </a:pPr>
            <a:r>
              <a:rPr lang="en-US" sz="3600" dirty="0"/>
              <a:t>Decreases </a:t>
            </a:r>
            <a:r>
              <a:rPr lang="en-US" sz="3600" u="sng" dirty="0"/>
              <a:t>		</a:t>
            </a:r>
            <a:r>
              <a:rPr lang="en-US" sz="3600" dirty="0"/>
              <a:t>and</a:t>
            </a:r>
            <a:r>
              <a:rPr lang="en-US" sz="3600" u="sng" dirty="0"/>
              <a:t>			</a:t>
            </a:r>
            <a:r>
              <a:rPr lang="en-US" sz="3600" dirty="0"/>
              <a:t>.</a:t>
            </a:r>
          </a:p>
          <a:p>
            <a:endParaRPr lang="en-US" dirty="0"/>
          </a:p>
        </p:txBody>
      </p:sp>
      <p:sp>
        <p:nvSpPr>
          <p:cNvPr id="5" name="Slide Number Placeholder 4"/>
          <p:cNvSpPr>
            <a:spLocks noGrp="1"/>
          </p:cNvSpPr>
          <p:nvPr>
            <p:ph type="sldNum" sz="quarter" idx="12"/>
          </p:nvPr>
        </p:nvSpPr>
        <p:spPr/>
        <p:txBody>
          <a:bodyPr/>
          <a:lstStyle/>
          <a:p>
            <a:fld id="{9FFCC922-5DE3-43F6-B1BA-359E02997B41}" type="slidenum">
              <a:rPr lang="en-US" smtClean="0"/>
              <a:t>31</a:t>
            </a:fld>
            <a:endParaRPr lang="en-US"/>
          </a:p>
        </p:txBody>
      </p:sp>
      <p:cxnSp>
        <p:nvCxnSpPr>
          <p:cNvPr id="7" name="Straight Connector 6"/>
          <p:cNvCxnSpPr/>
          <p:nvPr/>
        </p:nvCxnSpPr>
        <p:spPr>
          <a:xfrm>
            <a:off x="326571" y="1224682"/>
            <a:ext cx="7217229" cy="0"/>
          </a:xfrm>
          <a:prstGeom prst="line">
            <a:avLst/>
          </a:prstGeom>
          <a:ln/>
        </p:spPr>
        <p:style>
          <a:lnRef idx="3">
            <a:schemeClr val="accent1"/>
          </a:lnRef>
          <a:fillRef idx="0">
            <a:schemeClr val="accent1"/>
          </a:fillRef>
          <a:effectRef idx="2">
            <a:schemeClr val="accent1"/>
          </a:effectRef>
          <a:fontRef idx="minor">
            <a:schemeClr val="tx1"/>
          </a:fontRef>
        </p:style>
      </p:cxnSp>
      <p:sp>
        <p:nvSpPr>
          <p:cNvPr id="8" name="TextBox 7"/>
          <p:cNvSpPr txBox="1"/>
          <p:nvPr/>
        </p:nvSpPr>
        <p:spPr>
          <a:xfrm>
            <a:off x="326571" y="3299698"/>
            <a:ext cx="4474029" cy="1846659"/>
          </a:xfrm>
          <a:prstGeom prst="rect">
            <a:avLst/>
          </a:prstGeom>
          <a:noFill/>
        </p:spPr>
        <p:txBody>
          <a:bodyPr wrap="square" rtlCol="0">
            <a:spAutoFit/>
          </a:bodyPr>
          <a:lstStyle/>
          <a:p>
            <a:pPr marL="457200" indent="-457200">
              <a:buFont typeface="Arial" panose="020B0604020202020204" pitchFamily="34" charset="0"/>
              <a:buChar char="•"/>
            </a:pPr>
            <a:r>
              <a:rPr lang="en-US" sz="3200" dirty="0"/>
              <a:t>Can help build communication and language skills.</a:t>
            </a:r>
          </a:p>
          <a:p>
            <a:endParaRPr lang="en-US" dirty="0"/>
          </a:p>
        </p:txBody>
      </p:sp>
      <p:sp>
        <p:nvSpPr>
          <p:cNvPr id="9" name="TextBox 8"/>
          <p:cNvSpPr txBox="1"/>
          <p:nvPr/>
        </p:nvSpPr>
        <p:spPr>
          <a:xfrm>
            <a:off x="326571" y="5463302"/>
            <a:ext cx="7750629" cy="1354217"/>
          </a:xfrm>
          <a:prstGeom prst="rect">
            <a:avLst/>
          </a:prstGeom>
          <a:noFill/>
        </p:spPr>
        <p:txBody>
          <a:bodyPr wrap="square" rtlCol="0">
            <a:spAutoFit/>
          </a:bodyPr>
          <a:lstStyle/>
          <a:p>
            <a:pPr marL="457200" indent="-457200">
              <a:buFont typeface="Arial" panose="020B0604020202020204" pitchFamily="34" charset="0"/>
              <a:buChar char="•"/>
            </a:pPr>
            <a:r>
              <a:rPr lang="en-US" sz="3200" dirty="0"/>
              <a:t>Can increase interaction with family, friends and school. </a:t>
            </a:r>
          </a:p>
          <a:p>
            <a:endParaRPr lang="en-US" dirty="0"/>
          </a:p>
        </p:txBody>
      </p:sp>
      <p:pic>
        <p:nvPicPr>
          <p:cNvPr id="4" name="Picture 2" descr="http://www.aacinstitute.org/Resources/ParentsCorner/05060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4129" y="3262369"/>
            <a:ext cx="2933700" cy="22002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962692" y="6545839"/>
            <a:ext cx="6913816" cy="307777"/>
          </a:xfrm>
          <a:prstGeom prst="rect">
            <a:avLst/>
          </a:prstGeom>
          <a:noFill/>
        </p:spPr>
        <p:txBody>
          <a:bodyPr wrap="none" rtlCol="0">
            <a:spAutoFit/>
          </a:bodyPr>
          <a:lstStyle/>
          <a:p>
            <a:r>
              <a:rPr lang="en-US" sz="1400" dirty="0"/>
              <a:t>"What Is AAC and Who Can Use It?" </a:t>
            </a:r>
            <a:r>
              <a:rPr lang="en-US" sz="1400" i="1" dirty="0" err="1"/>
              <a:t>Dynavox</a:t>
            </a:r>
            <a:r>
              <a:rPr lang="en-US" sz="1400" i="1" dirty="0"/>
              <a:t>, AAC 101</a:t>
            </a:r>
            <a:r>
              <a:rPr lang="en-US" sz="1400" dirty="0"/>
              <a:t>. </a:t>
            </a:r>
            <a:r>
              <a:rPr lang="en-US" sz="1400" dirty="0" err="1"/>
              <a:t>N.p</a:t>
            </a:r>
            <a:r>
              <a:rPr lang="en-US" sz="1400" dirty="0"/>
              <a:t>., Sept. 2009. Web. 27 Mar. 2014.</a:t>
            </a:r>
          </a:p>
        </p:txBody>
      </p:sp>
    </p:spTree>
    <p:extLst>
      <p:ext uri="{BB962C8B-B14F-4D97-AF65-F5344CB8AC3E}">
        <p14:creationId xmlns:p14="http://schemas.microsoft.com/office/powerpoint/2010/main" val="42114601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1682"/>
            <a:ext cx="7239000" cy="1143000"/>
          </a:xfrm>
        </p:spPr>
        <p:txBody>
          <a:bodyPr/>
          <a:lstStyle/>
          <a:p>
            <a:r>
              <a:rPr lang="en-US" b="1" dirty="0"/>
              <a:t>Challenges of AAC</a:t>
            </a:r>
          </a:p>
        </p:txBody>
      </p:sp>
      <p:sp>
        <p:nvSpPr>
          <p:cNvPr id="3" name="Content Placeholder 2"/>
          <p:cNvSpPr>
            <a:spLocks noGrp="1"/>
          </p:cNvSpPr>
          <p:nvPr>
            <p:ph idx="1"/>
          </p:nvPr>
        </p:nvSpPr>
        <p:spPr>
          <a:xfrm>
            <a:off x="3581400" y="1600200"/>
            <a:ext cx="5339912" cy="4949106"/>
          </a:xfrm>
        </p:spPr>
        <p:txBody>
          <a:bodyPr>
            <a:normAutofit/>
          </a:bodyPr>
          <a:lstStyle/>
          <a:p>
            <a:r>
              <a:rPr lang="en-US" dirty="0"/>
              <a:t>Takes time to learn system well.</a:t>
            </a:r>
          </a:p>
          <a:p>
            <a:r>
              <a:rPr lang="en-US" dirty="0"/>
              <a:t>Tool or device must always be available.</a:t>
            </a:r>
          </a:p>
          <a:p>
            <a:r>
              <a:rPr lang="en-US" dirty="0"/>
              <a:t>Often requires communication partners.</a:t>
            </a:r>
          </a:p>
          <a:p>
            <a:r>
              <a:rPr lang="en-US" dirty="0"/>
              <a:t>Changes and updates must be made to vocabulary.</a:t>
            </a:r>
          </a:p>
          <a:p>
            <a:r>
              <a:rPr lang="en-US" dirty="0"/>
              <a:t>Successful use of AAC depends on the person.</a:t>
            </a:r>
          </a:p>
        </p:txBody>
      </p:sp>
      <p:sp>
        <p:nvSpPr>
          <p:cNvPr id="5" name="Slide Number Placeholder 4"/>
          <p:cNvSpPr>
            <a:spLocks noGrp="1"/>
          </p:cNvSpPr>
          <p:nvPr>
            <p:ph type="sldNum" sz="quarter" idx="12"/>
          </p:nvPr>
        </p:nvSpPr>
        <p:spPr/>
        <p:txBody>
          <a:bodyPr/>
          <a:lstStyle/>
          <a:p>
            <a:fld id="{9FFCC922-5DE3-43F6-B1BA-359E02997B41}" type="slidenum">
              <a:rPr lang="en-US" smtClean="0"/>
              <a:t>32</a:t>
            </a:fld>
            <a:endParaRPr lang="en-US"/>
          </a:p>
        </p:txBody>
      </p:sp>
      <p:cxnSp>
        <p:nvCxnSpPr>
          <p:cNvPr id="7" name="Straight Connector 6"/>
          <p:cNvCxnSpPr/>
          <p:nvPr/>
        </p:nvCxnSpPr>
        <p:spPr>
          <a:xfrm>
            <a:off x="326571" y="1224682"/>
            <a:ext cx="7217229" cy="0"/>
          </a:xfrm>
          <a:prstGeom prst="line">
            <a:avLst/>
          </a:prstGeom>
          <a:ln/>
        </p:spPr>
        <p:style>
          <a:lnRef idx="3">
            <a:schemeClr val="accent1"/>
          </a:lnRef>
          <a:fillRef idx="0">
            <a:schemeClr val="accent1"/>
          </a:fillRef>
          <a:effectRef idx="2">
            <a:schemeClr val="accent1"/>
          </a:effectRef>
          <a:fontRef idx="minor">
            <a:schemeClr val="tx1"/>
          </a:fontRef>
        </p:style>
      </p:cxnSp>
      <p:pic>
        <p:nvPicPr>
          <p:cNvPr id="4098" name="Picture 2" descr="http://inventionmachine.com/Portals/56687/images/challenges_ahe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571" y="1926393"/>
            <a:ext cx="2998623" cy="38735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47800" y="6515713"/>
            <a:ext cx="5778248" cy="307777"/>
          </a:xfrm>
          <a:prstGeom prst="rect">
            <a:avLst/>
          </a:prstGeom>
          <a:noFill/>
        </p:spPr>
        <p:txBody>
          <a:bodyPr wrap="none" rtlCol="0">
            <a:spAutoFit/>
          </a:bodyPr>
          <a:lstStyle/>
          <a:p>
            <a:r>
              <a:rPr lang="en-US" sz="1400" dirty="0"/>
              <a:t>"Challenges of AAC." </a:t>
            </a:r>
            <a:r>
              <a:rPr lang="en-US" sz="1400" i="1" dirty="0" err="1"/>
              <a:t>Dynavox</a:t>
            </a:r>
            <a:r>
              <a:rPr lang="en-US" sz="1400" i="1" dirty="0"/>
              <a:t>, AAC 101</a:t>
            </a:r>
            <a:r>
              <a:rPr lang="en-US" sz="1400" dirty="0"/>
              <a:t>. </a:t>
            </a:r>
            <a:r>
              <a:rPr lang="en-US" sz="1400" dirty="0" err="1"/>
              <a:t>N.p</a:t>
            </a:r>
            <a:r>
              <a:rPr lang="en-US" sz="1400" dirty="0"/>
              <a:t>., June 2008. Web. 27 Mar. 2014.</a:t>
            </a:r>
          </a:p>
        </p:txBody>
      </p:sp>
    </p:spTree>
    <p:extLst>
      <p:ext uri="{BB962C8B-B14F-4D97-AF65-F5344CB8AC3E}">
        <p14:creationId xmlns:p14="http://schemas.microsoft.com/office/powerpoint/2010/main" val="37606001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284241" cy="1143000"/>
          </a:xfrm>
        </p:spPr>
        <p:txBody>
          <a:bodyPr/>
          <a:lstStyle/>
          <a:p>
            <a:r>
              <a:rPr lang="en-US" b="1" dirty="0"/>
              <a:t>AAC in Action</a:t>
            </a:r>
          </a:p>
        </p:txBody>
      </p:sp>
      <p:sp>
        <p:nvSpPr>
          <p:cNvPr id="3" name="Content Placeholder 2"/>
          <p:cNvSpPr>
            <a:spLocks noGrp="1"/>
          </p:cNvSpPr>
          <p:nvPr>
            <p:ph idx="1"/>
          </p:nvPr>
        </p:nvSpPr>
        <p:spPr/>
        <p:txBody>
          <a:bodyPr/>
          <a:lstStyle/>
          <a:p>
            <a:r>
              <a:rPr lang="en-US" dirty="0">
                <a:hlinkClick r:id="rId3"/>
              </a:rPr>
              <a:t>http://youtu.be/R8VuA8yVBv8</a:t>
            </a:r>
            <a:endParaRPr lang="en-US" dirty="0"/>
          </a:p>
          <a:p>
            <a:endParaRPr lang="en-US" dirty="0"/>
          </a:p>
        </p:txBody>
      </p:sp>
      <p:sp>
        <p:nvSpPr>
          <p:cNvPr id="5" name="Slide Number Placeholder 4"/>
          <p:cNvSpPr>
            <a:spLocks noGrp="1"/>
          </p:cNvSpPr>
          <p:nvPr>
            <p:ph type="sldNum" sz="quarter" idx="12"/>
          </p:nvPr>
        </p:nvSpPr>
        <p:spPr/>
        <p:txBody>
          <a:bodyPr/>
          <a:lstStyle/>
          <a:p>
            <a:fld id="{9FFCC922-5DE3-43F6-B1BA-359E02997B41}" type="slidenum">
              <a:rPr lang="en-US" smtClean="0"/>
              <a:t>33</a:t>
            </a:fld>
            <a:endParaRPr lang="en-US"/>
          </a:p>
        </p:txBody>
      </p:sp>
      <p:pic>
        <p:nvPicPr>
          <p:cNvPr id="6" name="Picture 5" descr="Screen Clippin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391" y="1417639"/>
            <a:ext cx="8201050" cy="4891086"/>
          </a:xfrm>
          <a:prstGeom prst="rect">
            <a:avLst/>
          </a:prstGeom>
        </p:spPr>
      </p:pic>
      <p:pic>
        <p:nvPicPr>
          <p:cNvPr id="7"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4800" y="381000"/>
            <a:ext cx="996512" cy="843682"/>
          </a:xfrm>
          <a:prstGeom prst="rect">
            <a:avLst/>
          </a:prstGeom>
        </p:spPr>
      </p:pic>
      <p:cxnSp>
        <p:nvCxnSpPr>
          <p:cNvPr id="8" name="Straight Connector 7"/>
          <p:cNvCxnSpPr/>
          <p:nvPr/>
        </p:nvCxnSpPr>
        <p:spPr>
          <a:xfrm>
            <a:off x="326571" y="1224682"/>
            <a:ext cx="7217229" cy="0"/>
          </a:xfrm>
          <a:prstGeom prst="line">
            <a:avLst/>
          </a:prstGeom>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069049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0600" y="958850"/>
            <a:ext cx="4133850" cy="5746750"/>
          </a:xfrm>
        </p:spPr>
        <p:txBody>
          <a:bodyPr>
            <a:normAutofit lnSpcReduction="10000"/>
          </a:bodyPr>
          <a:lstStyle/>
          <a:p>
            <a:pPr marL="0" indent="0" algn="ctr">
              <a:buNone/>
            </a:pPr>
            <a:r>
              <a:rPr lang="en-US" sz="5400" b="1" i="1" dirty="0"/>
              <a:t>An individual can be too cognitively impaired to benefit from AT.</a:t>
            </a:r>
          </a:p>
        </p:txBody>
      </p:sp>
      <p:sp>
        <p:nvSpPr>
          <p:cNvPr id="5" name="Slide Number Placeholder 4"/>
          <p:cNvSpPr>
            <a:spLocks noGrp="1"/>
          </p:cNvSpPr>
          <p:nvPr>
            <p:ph type="sldNum" sz="quarter" idx="12"/>
          </p:nvPr>
        </p:nvSpPr>
        <p:spPr/>
        <p:txBody>
          <a:bodyPr/>
          <a:lstStyle/>
          <a:p>
            <a:fld id="{9FFCC922-5DE3-43F6-B1BA-359E02997B41}" type="slidenum">
              <a:rPr lang="en-US" smtClean="0"/>
              <a:t>34</a:t>
            </a:fld>
            <a:endParaRPr lang="en-US"/>
          </a:p>
        </p:txBody>
      </p:sp>
      <p:pic>
        <p:nvPicPr>
          <p:cNvPr id="1026" name="Picture 2" descr="http://www.eurofundingnw.org.uk/files/2013/09/myth_or_fac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63" y="1600200"/>
            <a:ext cx="4736296"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88327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731838"/>
          </a:xfrm>
        </p:spPr>
        <p:txBody>
          <a:bodyPr>
            <a:normAutofit fontScale="90000"/>
          </a:bodyPr>
          <a:lstStyle/>
          <a:p>
            <a:br>
              <a:rPr lang="en-US" dirty="0"/>
            </a:br>
            <a:endParaRPr lang="en-US" dirty="0"/>
          </a:p>
        </p:txBody>
      </p:sp>
      <p:sp>
        <p:nvSpPr>
          <p:cNvPr id="3" name="Content Placeholder 2"/>
          <p:cNvSpPr>
            <a:spLocks noGrp="1"/>
          </p:cNvSpPr>
          <p:nvPr>
            <p:ph idx="1"/>
          </p:nvPr>
        </p:nvSpPr>
        <p:spPr>
          <a:xfrm>
            <a:off x="457200" y="1295400"/>
            <a:ext cx="8229600" cy="4830763"/>
          </a:xfrm>
        </p:spPr>
        <p:txBody>
          <a:bodyPr/>
          <a:lstStyle/>
          <a:p>
            <a:r>
              <a:rPr lang="en-US" dirty="0"/>
              <a:t>Certain language skills appear in the absence of expected cognitive skills; infants.</a:t>
            </a:r>
          </a:p>
          <a:p>
            <a:r>
              <a:rPr lang="en-US" dirty="0"/>
              <a:t>Assuming incompetence leads to reduced opportunities and segregation. </a:t>
            </a:r>
          </a:p>
          <a:p>
            <a:r>
              <a:rPr lang="en-US" dirty="0"/>
              <a:t>The least dangerous assumption is a powerful tool.</a:t>
            </a:r>
          </a:p>
          <a:p>
            <a:r>
              <a:rPr lang="en-US" dirty="0"/>
              <a:t>Low tech solutions have been more readily used.  High tech SGDs may have prerequisites that should be matched to skills.</a:t>
            </a:r>
          </a:p>
        </p:txBody>
      </p:sp>
      <p:sp>
        <p:nvSpPr>
          <p:cNvPr id="5" name="Slide Number Placeholder 4"/>
          <p:cNvSpPr>
            <a:spLocks noGrp="1"/>
          </p:cNvSpPr>
          <p:nvPr>
            <p:ph type="sldNum" sz="quarter" idx="12"/>
          </p:nvPr>
        </p:nvSpPr>
        <p:spPr/>
        <p:txBody>
          <a:bodyPr/>
          <a:lstStyle/>
          <a:p>
            <a:fld id="{9FFCC922-5DE3-43F6-B1BA-359E02997B41}" type="slidenum">
              <a:rPr lang="en-US" smtClean="0"/>
              <a:t>35</a:t>
            </a:fld>
            <a:endParaRPr lang="en-US"/>
          </a:p>
        </p:txBody>
      </p:sp>
    </p:spTree>
    <p:extLst>
      <p:ext uri="{BB962C8B-B14F-4D97-AF65-F5344CB8AC3E}">
        <p14:creationId xmlns:p14="http://schemas.microsoft.com/office/powerpoint/2010/main" val="13852703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Carly’s Voice</a:t>
            </a:r>
          </a:p>
        </p:txBody>
      </p:sp>
      <p:pic>
        <p:nvPicPr>
          <p:cNvPr id="6" name="Content Placeholder 5" descr="Screen Clipping">
            <a:hlinkClick r:id="rId3"/>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88064" y="1417638"/>
            <a:ext cx="7641559" cy="4938711"/>
          </a:xfrm>
        </p:spPr>
      </p:pic>
      <p:sp>
        <p:nvSpPr>
          <p:cNvPr id="5" name="Slide Number Placeholder 4"/>
          <p:cNvSpPr>
            <a:spLocks noGrp="1"/>
          </p:cNvSpPr>
          <p:nvPr>
            <p:ph type="sldNum" sz="quarter" idx="12"/>
          </p:nvPr>
        </p:nvSpPr>
        <p:spPr/>
        <p:txBody>
          <a:bodyPr/>
          <a:lstStyle/>
          <a:p>
            <a:fld id="{9FFCC922-5DE3-43F6-B1BA-359E02997B41}" type="slidenum">
              <a:rPr lang="en-US" smtClean="0"/>
              <a:t>36</a:t>
            </a:fld>
            <a:endParaRPr lang="en-US"/>
          </a:p>
        </p:txBody>
      </p:sp>
    </p:spTree>
    <p:extLst>
      <p:ext uri="{BB962C8B-B14F-4D97-AF65-F5344CB8AC3E}">
        <p14:creationId xmlns:p14="http://schemas.microsoft.com/office/powerpoint/2010/main" val="42400172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577703">
            <a:off x="2429825" y="479852"/>
            <a:ext cx="4228419" cy="3335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533400" y="3429000"/>
            <a:ext cx="8229600" cy="4525963"/>
          </a:xfrm>
        </p:spPr>
        <p:txBody>
          <a:bodyPr>
            <a:normAutofit/>
          </a:bodyPr>
          <a:lstStyle/>
          <a:p>
            <a:pPr marL="0" indent="0" algn="ctr">
              <a:buNone/>
            </a:pPr>
            <a:r>
              <a:rPr lang="en-US" sz="5400" b="1" i="1" dirty="0">
                <a:solidFill>
                  <a:prstClr val="black"/>
                </a:solidFill>
                <a:ea typeface="+mj-ea"/>
                <a:cs typeface="+mj-cs"/>
              </a:rPr>
              <a:t>AAC is only used by people who cannot communicate verbally…</a:t>
            </a:r>
            <a:endParaRPr lang="en-US" sz="4400" dirty="0"/>
          </a:p>
        </p:txBody>
      </p:sp>
      <p:sp>
        <p:nvSpPr>
          <p:cNvPr id="5" name="Slide Number Placeholder 4"/>
          <p:cNvSpPr>
            <a:spLocks noGrp="1"/>
          </p:cNvSpPr>
          <p:nvPr>
            <p:ph type="sldNum" sz="quarter" idx="12"/>
          </p:nvPr>
        </p:nvSpPr>
        <p:spPr/>
        <p:txBody>
          <a:bodyPr/>
          <a:lstStyle/>
          <a:p>
            <a:fld id="{9FFCC922-5DE3-43F6-B1BA-359E02997B41}" type="slidenum">
              <a:rPr lang="en-US" smtClean="0"/>
              <a:t>37</a:t>
            </a:fld>
            <a:endParaRPr lang="en-US"/>
          </a:p>
        </p:txBody>
      </p:sp>
    </p:spTree>
    <p:extLst>
      <p:ext uri="{BB962C8B-B14F-4D97-AF65-F5344CB8AC3E}">
        <p14:creationId xmlns:p14="http://schemas.microsoft.com/office/powerpoint/2010/main" val="31648394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267200"/>
          </a:xfrm>
        </p:spPr>
        <p:txBody>
          <a:bodyPr>
            <a:normAutofit/>
          </a:bodyPr>
          <a:lstStyle/>
          <a:p>
            <a:r>
              <a:rPr lang="en-US" dirty="0"/>
              <a:t>AAC can be used by a wide variety of communicators. We all augment our verbal communication with gestures, facial expressions and so forth. </a:t>
            </a:r>
          </a:p>
          <a:p>
            <a:r>
              <a:rPr lang="en-US" dirty="0"/>
              <a:t>AAC is useful for children with delayed speech development, and is becoming more commonly used with people who are learning a second language.</a:t>
            </a:r>
          </a:p>
        </p:txBody>
      </p:sp>
      <p:sp>
        <p:nvSpPr>
          <p:cNvPr id="6" name="Slide Number Placeholder 5"/>
          <p:cNvSpPr>
            <a:spLocks noGrp="1"/>
          </p:cNvSpPr>
          <p:nvPr>
            <p:ph type="sldNum" sz="quarter" idx="12"/>
          </p:nvPr>
        </p:nvSpPr>
        <p:spPr/>
        <p:txBody>
          <a:bodyPr/>
          <a:lstStyle/>
          <a:p>
            <a:fld id="{9FFCC922-5DE3-43F6-B1BA-359E02997B41}" type="slidenum">
              <a:rPr lang="en-US" smtClean="0"/>
              <a:t>38</a:t>
            </a:fld>
            <a:endParaRPr lang="en-US"/>
          </a:p>
        </p:txBody>
      </p:sp>
    </p:spTree>
    <p:extLst>
      <p:ext uri="{BB962C8B-B14F-4D97-AF65-F5344CB8AC3E}">
        <p14:creationId xmlns:p14="http://schemas.microsoft.com/office/powerpoint/2010/main" val="37350092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533400"/>
            <a:ext cx="5638800" cy="5562600"/>
          </a:xfrm>
        </p:spPr>
        <p:txBody>
          <a:bodyPr>
            <a:noAutofit/>
          </a:bodyPr>
          <a:lstStyle/>
          <a:p>
            <a:pPr marL="0" indent="0">
              <a:buNone/>
            </a:pPr>
            <a:r>
              <a:rPr lang="en-US" sz="6000" b="1" i="1" dirty="0"/>
              <a:t>The goal of communication is to express wants and </a:t>
            </a:r>
          </a:p>
          <a:p>
            <a:pPr marL="0" indent="0">
              <a:buNone/>
            </a:pPr>
            <a:r>
              <a:rPr lang="en-US" sz="6000" b="1" i="1" dirty="0"/>
              <a:t>needs…</a:t>
            </a:r>
            <a:endParaRPr lang="en-US" sz="60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2438400"/>
            <a:ext cx="3810000" cy="3667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lstStyle/>
          <a:p>
            <a:fld id="{9FFCC922-5DE3-43F6-B1BA-359E02997B41}" type="slidenum">
              <a:rPr lang="en-US" smtClean="0"/>
              <a:t>39</a:t>
            </a:fld>
            <a:endParaRPr lang="en-US"/>
          </a:p>
        </p:txBody>
      </p:sp>
    </p:spTree>
    <p:extLst>
      <p:ext uri="{BB962C8B-B14F-4D97-AF65-F5344CB8AC3E}">
        <p14:creationId xmlns:p14="http://schemas.microsoft.com/office/powerpoint/2010/main" val="3900995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524000"/>
            <a:ext cx="7620000" cy="4401205"/>
          </a:xfrm>
          <a:prstGeom prst="rect">
            <a:avLst/>
          </a:prstGeom>
          <a:noFill/>
        </p:spPr>
        <p:txBody>
          <a:bodyPr wrap="square" rtlCol="0">
            <a:spAutoFit/>
          </a:bodyPr>
          <a:lstStyle/>
          <a:p>
            <a:r>
              <a:rPr lang="en-US" sz="2800" dirty="0"/>
              <a:t>Increasingly, apps for the iPhone, </a:t>
            </a:r>
            <a:r>
              <a:rPr lang="en-US" sz="2800" dirty="0" err="1"/>
              <a:t>iPad</a:t>
            </a:r>
            <a:r>
              <a:rPr lang="en-US" sz="2800" dirty="0"/>
              <a:t>, Android, or other smart phones or tablets are showing up that enhance and ease every day life functioning; these include apps to assist people with disabilities.</a:t>
            </a:r>
          </a:p>
          <a:p>
            <a:endParaRPr lang="en-US" sz="2800" dirty="0"/>
          </a:p>
          <a:p>
            <a:r>
              <a:rPr lang="en-US" sz="2800" dirty="0"/>
              <a:t>These apps range from simple and free apps to help teach spelling, to advanced and often expensive apps that function as Augmented and Alternative Communication devices.</a:t>
            </a:r>
          </a:p>
        </p:txBody>
      </p:sp>
      <p:sp>
        <p:nvSpPr>
          <p:cNvPr id="3" name="TextBox 2"/>
          <p:cNvSpPr txBox="1"/>
          <p:nvPr/>
        </p:nvSpPr>
        <p:spPr>
          <a:xfrm>
            <a:off x="1143000" y="533400"/>
            <a:ext cx="6934200" cy="861774"/>
          </a:xfrm>
          <a:prstGeom prst="rect">
            <a:avLst/>
          </a:prstGeom>
          <a:noFill/>
        </p:spPr>
        <p:txBody>
          <a:bodyPr wrap="square" rtlCol="0">
            <a:spAutoFit/>
          </a:bodyPr>
          <a:lstStyle/>
          <a:p>
            <a:pPr algn="ctr"/>
            <a:r>
              <a:rPr lang="en-US" sz="5000" dirty="0"/>
              <a:t>There’s an app for that.</a:t>
            </a:r>
          </a:p>
        </p:txBody>
      </p:sp>
    </p:spTree>
    <p:extLst>
      <p:ext uri="{BB962C8B-B14F-4D97-AF65-F5344CB8AC3E}">
        <p14:creationId xmlns:p14="http://schemas.microsoft.com/office/powerpoint/2010/main" val="37243648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95400"/>
            <a:ext cx="7848600" cy="4953000"/>
          </a:xfrm>
        </p:spPr>
        <p:txBody>
          <a:bodyPr>
            <a:noAutofit/>
          </a:bodyPr>
          <a:lstStyle/>
          <a:p>
            <a:r>
              <a:rPr lang="en-US" sz="2800" dirty="0"/>
              <a:t>For most people, in most situations, expressing wants and needs is secondary to </a:t>
            </a:r>
            <a:r>
              <a:rPr lang="en-US" sz="2800" u="sng" dirty="0"/>
              <a:t>social expression</a:t>
            </a:r>
            <a:r>
              <a:rPr lang="en-US" sz="2800" dirty="0"/>
              <a:t>. </a:t>
            </a:r>
          </a:p>
          <a:p>
            <a:r>
              <a:rPr lang="en-US" sz="2800" dirty="0"/>
              <a:t>One way to think of this is to put yourself into the position of the person who uses AAC. If you could only say three things, would they be “I need to go to the toilet”, “I’m hungry”, and “I’m thirsty”, or would they be “Hi, how are you”, “Can we talk?”, and “I love you”? </a:t>
            </a:r>
          </a:p>
          <a:p>
            <a:r>
              <a:rPr lang="en-US" sz="2800" dirty="0"/>
              <a:t>This is not to say that being able to control your environment is not important, but it may not be the most important (or motivating) thing.</a:t>
            </a:r>
          </a:p>
        </p:txBody>
      </p:sp>
      <p:sp>
        <p:nvSpPr>
          <p:cNvPr id="6" name="Slide Number Placeholder 5"/>
          <p:cNvSpPr>
            <a:spLocks noGrp="1"/>
          </p:cNvSpPr>
          <p:nvPr>
            <p:ph type="sldNum" sz="quarter" idx="12"/>
          </p:nvPr>
        </p:nvSpPr>
        <p:spPr/>
        <p:txBody>
          <a:bodyPr/>
          <a:lstStyle/>
          <a:p>
            <a:fld id="{9FFCC922-5DE3-43F6-B1BA-359E02997B41}" type="slidenum">
              <a:rPr lang="en-US" smtClean="0"/>
              <a:t>40</a:t>
            </a:fld>
            <a:endParaRPr lang="en-US"/>
          </a:p>
        </p:txBody>
      </p:sp>
      <p:pic>
        <p:nvPicPr>
          <p:cNvPr id="7" name="Picture 2" descr="http://www.johnnycassell.com/wp-content/uploads/2013/12/read-more-button_0-e1366485353779.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175" y="223727"/>
            <a:ext cx="1901825" cy="619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11612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9324" y="4245429"/>
            <a:ext cx="7924800" cy="2057400"/>
          </a:xfrm>
        </p:spPr>
        <p:txBody>
          <a:bodyPr>
            <a:noAutofit/>
          </a:bodyPr>
          <a:lstStyle/>
          <a:p>
            <a:pPr marL="0" indent="0">
              <a:buNone/>
            </a:pPr>
            <a:r>
              <a:rPr lang="en-US" sz="6000" b="1" dirty="0"/>
              <a:t>Using AAC/AT will delay speech development…</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4324" y="555171"/>
            <a:ext cx="4114800" cy="3331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lstStyle/>
          <a:p>
            <a:fld id="{9FFCC922-5DE3-43F6-B1BA-359E02997B41}" type="slidenum">
              <a:rPr lang="en-US" smtClean="0"/>
              <a:t>41</a:t>
            </a:fld>
            <a:endParaRPr lang="en-US"/>
          </a:p>
        </p:txBody>
      </p:sp>
    </p:spTree>
    <p:extLst>
      <p:ext uri="{BB962C8B-B14F-4D97-AF65-F5344CB8AC3E}">
        <p14:creationId xmlns:p14="http://schemas.microsoft.com/office/powerpoint/2010/main" val="13542137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13022"/>
            <a:ext cx="8229600" cy="4643328"/>
          </a:xfrm>
        </p:spPr>
        <p:txBody>
          <a:bodyPr>
            <a:normAutofit fontScale="85000" lnSpcReduction="10000"/>
          </a:bodyPr>
          <a:lstStyle/>
          <a:p>
            <a:r>
              <a:rPr lang="en-US" sz="4000" dirty="0"/>
              <a:t>Studies show that the use of AAC actually improves speech development where possible (Silverman 1995), and it can be argued that it improves language development in all cases. </a:t>
            </a:r>
          </a:p>
          <a:p>
            <a:r>
              <a:rPr lang="en-US" sz="4000" dirty="0"/>
              <a:t>It should be noted that even the most sophisticated voice output communication aid cannot be as efficient or smooth as good speech.</a:t>
            </a:r>
            <a:endParaRPr lang="en-US" sz="4000" b="1" i="1" u="sng" dirty="0"/>
          </a:p>
        </p:txBody>
      </p:sp>
      <p:sp>
        <p:nvSpPr>
          <p:cNvPr id="5" name="Slide Number Placeholder 4"/>
          <p:cNvSpPr>
            <a:spLocks noGrp="1"/>
          </p:cNvSpPr>
          <p:nvPr>
            <p:ph type="sldNum" sz="quarter" idx="12"/>
          </p:nvPr>
        </p:nvSpPr>
        <p:spPr/>
        <p:txBody>
          <a:bodyPr/>
          <a:lstStyle/>
          <a:p>
            <a:fld id="{9FFCC922-5DE3-43F6-B1BA-359E02997B41}" type="slidenum">
              <a:rPr lang="en-US" smtClean="0"/>
              <a:t>42</a:t>
            </a:fld>
            <a:endParaRPr lang="en-US"/>
          </a:p>
        </p:txBody>
      </p:sp>
      <p:pic>
        <p:nvPicPr>
          <p:cNvPr id="1026" name="Picture 2" descr="http://www.johnnycassell.com/wp-content/uploads/2013/12/read-more-button_0-e1366485353779.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175" y="223727"/>
            <a:ext cx="1901825" cy="6193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siliconcloud.com/Portals/55887/images/read%20more%20green%20button1.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80274" y="951022"/>
            <a:ext cx="1825625" cy="498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4397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762000"/>
            <a:ext cx="8268586" cy="2590799"/>
          </a:xfrm>
        </p:spPr>
        <p:txBody>
          <a:bodyPr>
            <a:noAutofit/>
          </a:bodyPr>
          <a:lstStyle/>
          <a:p>
            <a:pPr marL="0" indent="0" algn="ctr">
              <a:buNone/>
            </a:pPr>
            <a:r>
              <a:rPr lang="en-US" sz="6000" b="1" dirty="0"/>
              <a:t>We should wait to use AAC until a person is ready for it…</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4038600"/>
            <a:ext cx="6629400" cy="2219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lstStyle/>
          <a:p>
            <a:fld id="{9FFCC922-5DE3-43F6-B1BA-359E02997B41}" type="slidenum">
              <a:rPr lang="en-US" smtClean="0"/>
              <a:t>43</a:t>
            </a:fld>
            <a:endParaRPr lang="en-US"/>
          </a:p>
        </p:txBody>
      </p:sp>
    </p:spTree>
    <p:extLst>
      <p:ext uri="{BB962C8B-B14F-4D97-AF65-F5344CB8AC3E}">
        <p14:creationId xmlns:p14="http://schemas.microsoft.com/office/powerpoint/2010/main" val="25014452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8229600" cy="4648200"/>
          </a:xfrm>
        </p:spPr>
        <p:txBody>
          <a:bodyPr>
            <a:normAutofit fontScale="77500" lnSpcReduction="20000"/>
          </a:bodyPr>
          <a:lstStyle/>
          <a:p>
            <a:r>
              <a:rPr lang="en-US" sz="4000" dirty="0"/>
              <a:t>Anybody can use AAC. We do not wait to communicate verbally with a </a:t>
            </a:r>
            <a:r>
              <a:rPr lang="en-US" sz="4000" u="sng" dirty="0"/>
              <a:t>typical</a:t>
            </a:r>
            <a:r>
              <a:rPr lang="en-US" sz="4000" dirty="0"/>
              <a:t> child until they are ready to talk; rather, we surround them with a wealth of language. </a:t>
            </a:r>
          </a:p>
          <a:p>
            <a:r>
              <a:rPr lang="en-US" sz="4000" dirty="0"/>
              <a:t>The same can be said for a child who uses AAC. We should not wait to introduce other methods of communication until they are ready to use them; rather we should surround them with a wealth of language (verbal, gestural or symbolically based).</a:t>
            </a:r>
            <a:endParaRPr lang="en-US" sz="4000" b="1" i="1" u="sng" dirty="0"/>
          </a:p>
        </p:txBody>
      </p:sp>
      <p:sp>
        <p:nvSpPr>
          <p:cNvPr id="6" name="Slide Number Placeholder 5"/>
          <p:cNvSpPr>
            <a:spLocks noGrp="1"/>
          </p:cNvSpPr>
          <p:nvPr>
            <p:ph type="sldNum" sz="quarter" idx="12"/>
          </p:nvPr>
        </p:nvSpPr>
        <p:spPr/>
        <p:txBody>
          <a:bodyPr/>
          <a:lstStyle/>
          <a:p>
            <a:fld id="{9FFCC922-5DE3-43F6-B1BA-359E02997B41}" type="slidenum">
              <a:rPr lang="en-US" smtClean="0"/>
              <a:t>44</a:t>
            </a:fld>
            <a:endParaRPr lang="en-US"/>
          </a:p>
        </p:txBody>
      </p:sp>
      <p:pic>
        <p:nvPicPr>
          <p:cNvPr id="7" name="Picture 2" descr="http://www.johnnycassell.com/wp-content/uploads/2013/12/read-more-button_0-e1366485353779.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175" y="223727"/>
            <a:ext cx="1901825" cy="619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2624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33600" y="1957388"/>
            <a:ext cx="6096000" cy="3657599"/>
          </a:xfrm>
        </p:spPr>
        <p:txBody>
          <a:bodyPr>
            <a:normAutofit fontScale="92500" lnSpcReduction="20000"/>
          </a:bodyPr>
          <a:lstStyle/>
          <a:p>
            <a:pPr marL="0" indent="0">
              <a:buNone/>
            </a:pPr>
            <a:r>
              <a:rPr lang="en-US" sz="4000" dirty="0"/>
              <a:t>“…breathing is the only prerequisite that is relevant to communication.  Breathing equals life, and life equals communication.  It is that simple.”</a:t>
            </a:r>
          </a:p>
          <a:p>
            <a:pPr marL="0" indent="0">
              <a:buNone/>
            </a:pPr>
            <a:r>
              <a:rPr lang="en-US" sz="4000" dirty="0"/>
              <a:t>						</a:t>
            </a:r>
            <a:r>
              <a:rPr lang="en-US" sz="2400" dirty="0"/>
              <a:t>-</a:t>
            </a:r>
            <a:r>
              <a:rPr lang="en-US" sz="2400" dirty="0" err="1"/>
              <a:t>Mirenda</a:t>
            </a:r>
            <a:r>
              <a:rPr lang="en-US" sz="2400" dirty="0"/>
              <a:t>, 1993</a:t>
            </a:r>
          </a:p>
        </p:txBody>
      </p:sp>
      <p:sp>
        <p:nvSpPr>
          <p:cNvPr id="5" name="Slide Number Placeholder 4"/>
          <p:cNvSpPr>
            <a:spLocks noGrp="1"/>
          </p:cNvSpPr>
          <p:nvPr>
            <p:ph type="sldNum" sz="quarter" idx="12"/>
          </p:nvPr>
        </p:nvSpPr>
        <p:spPr/>
        <p:txBody>
          <a:bodyPr/>
          <a:lstStyle/>
          <a:p>
            <a:fld id="{9FFCC922-5DE3-43F6-B1BA-359E02997B41}" type="slidenum">
              <a:rPr lang="en-US" smtClean="0"/>
              <a:t>45</a:t>
            </a:fld>
            <a:endParaRPr lang="en-US"/>
          </a:p>
        </p:txBody>
      </p:sp>
    </p:spTree>
    <p:extLst>
      <p:ext uri="{BB962C8B-B14F-4D97-AF65-F5344CB8AC3E}">
        <p14:creationId xmlns:p14="http://schemas.microsoft.com/office/powerpoint/2010/main" val="32411220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09600"/>
            <a:ext cx="7543800" cy="914400"/>
          </a:xfrm>
        </p:spPr>
        <p:txBody>
          <a:bodyPr>
            <a:normAutofit fontScale="90000"/>
          </a:bodyPr>
          <a:lstStyle/>
          <a:p>
            <a:r>
              <a:rPr lang="en-US" b="1" dirty="0"/>
              <a:t>AAC Considerations for a Young Child </a:t>
            </a:r>
          </a:p>
        </p:txBody>
      </p:sp>
      <p:sp>
        <p:nvSpPr>
          <p:cNvPr id="3" name="Content Placeholder 2"/>
          <p:cNvSpPr>
            <a:spLocks noGrp="1"/>
          </p:cNvSpPr>
          <p:nvPr>
            <p:ph idx="1"/>
          </p:nvPr>
        </p:nvSpPr>
        <p:spPr>
          <a:xfrm>
            <a:off x="1905000" y="2057400"/>
            <a:ext cx="6096000" cy="3657599"/>
          </a:xfrm>
        </p:spPr>
        <p:txBody>
          <a:bodyPr/>
          <a:lstStyle/>
          <a:p>
            <a:r>
              <a:rPr lang="en-US" dirty="0"/>
              <a:t>Communication Needs</a:t>
            </a:r>
          </a:p>
          <a:p>
            <a:r>
              <a:rPr lang="en-US" dirty="0"/>
              <a:t> </a:t>
            </a:r>
          </a:p>
          <a:p>
            <a:r>
              <a:rPr lang="en-US" dirty="0"/>
              <a:t> </a:t>
            </a:r>
          </a:p>
          <a:p>
            <a:r>
              <a:rPr lang="en-US" dirty="0"/>
              <a:t> </a:t>
            </a:r>
          </a:p>
          <a:p>
            <a:r>
              <a:rPr lang="en-US" dirty="0"/>
              <a:t> </a:t>
            </a:r>
          </a:p>
        </p:txBody>
      </p:sp>
      <p:sp>
        <p:nvSpPr>
          <p:cNvPr id="5" name="Slide Number Placeholder 4"/>
          <p:cNvSpPr>
            <a:spLocks noGrp="1"/>
          </p:cNvSpPr>
          <p:nvPr>
            <p:ph type="sldNum" sz="quarter" idx="12"/>
          </p:nvPr>
        </p:nvSpPr>
        <p:spPr/>
        <p:txBody>
          <a:bodyPr/>
          <a:lstStyle/>
          <a:p>
            <a:fld id="{9FFCC922-5DE3-43F6-B1BA-359E02997B41}" type="slidenum">
              <a:rPr lang="en-US" smtClean="0"/>
              <a:t>46</a:t>
            </a:fld>
            <a:endParaRPr lang="en-US"/>
          </a:p>
        </p:txBody>
      </p:sp>
    </p:spTree>
    <p:extLst>
      <p:ext uri="{BB962C8B-B14F-4D97-AF65-F5344CB8AC3E}">
        <p14:creationId xmlns:p14="http://schemas.microsoft.com/office/powerpoint/2010/main" val="22448166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81000"/>
            <a:ext cx="4191000" cy="6019800"/>
          </a:xfrm>
        </p:spPr>
        <p:txBody>
          <a:bodyPr>
            <a:noAutofit/>
          </a:bodyPr>
          <a:lstStyle/>
          <a:p>
            <a:pPr marL="0" indent="0">
              <a:buNone/>
            </a:pPr>
            <a:r>
              <a:rPr lang="en-US" sz="5400" b="1" dirty="0"/>
              <a:t>We should not overwhelm somebody with access to too many symbols…</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1150" y="357554"/>
            <a:ext cx="4044099" cy="3534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lstStyle/>
          <a:p>
            <a:fld id="{9FFCC922-5DE3-43F6-B1BA-359E02997B41}" type="slidenum">
              <a:rPr lang="en-US" smtClean="0"/>
              <a:t>47</a:t>
            </a:fld>
            <a:endParaRPr lang="en-US"/>
          </a:p>
        </p:txBody>
      </p:sp>
    </p:spTree>
    <p:extLst>
      <p:ext uri="{BB962C8B-B14F-4D97-AF65-F5344CB8AC3E}">
        <p14:creationId xmlns:p14="http://schemas.microsoft.com/office/powerpoint/2010/main" val="13358800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8229600" cy="4648200"/>
          </a:xfrm>
        </p:spPr>
        <p:txBody>
          <a:bodyPr>
            <a:normAutofit/>
          </a:bodyPr>
          <a:lstStyle/>
          <a:p>
            <a:r>
              <a:rPr lang="en-US" dirty="0"/>
              <a:t>We should provide more symbols than a child can use at one time. </a:t>
            </a:r>
          </a:p>
          <a:p>
            <a:r>
              <a:rPr lang="en-US" dirty="0"/>
              <a:t>If we look at typically developing children, they have access to all the sounds of their language by 6 months of age. They use them appropriately when they are able to. </a:t>
            </a:r>
          </a:p>
          <a:p>
            <a:r>
              <a:rPr lang="en-US" dirty="0"/>
              <a:t>The same can be said for someone communicating with symbols. If a child is not provided with any more symbols than they have ‘mastery’ of, then they have no opportunity to practice new symbols in a natural progression.</a:t>
            </a:r>
          </a:p>
        </p:txBody>
      </p:sp>
      <p:sp>
        <p:nvSpPr>
          <p:cNvPr id="6" name="Slide Number Placeholder 5"/>
          <p:cNvSpPr>
            <a:spLocks noGrp="1"/>
          </p:cNvSpPr>
          <p:nvPr>
            <p:ph type="sldNum" sz="quarter" idx="12"/>
          </p:nvPr>
        </p:nvSpPr>
        <p:spPr/>
        <p:txBody>
          <a:bodyPr/>
          <a:lstStyle/>
          <a:p>
            <a:fld id="{9FFCC922-5DE3-43F6-B1BA-359E02997B41}" type="slidenum">
              <a:rPr lang="en-US" smtClean="0"/>
              <a:t>48</a:t>
            </a:fld>
            <a:endParaRPr lang="en-US"/>
          </a:p>
        </p:txBody>
      </p:sp>
    </p:spTree>
    <p:extLst>
      <p:ext uri="{BB962C8B-B14F-4D97-AF65-F5344CB8AC3E}">
        <p14:creationId xmlns:p14="http://schemas.microsoft.com/office/powerpoint/2010/main" val="5900285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23576">
            <a:off x="3904" y="1403737"/>
            <a:ext cx="4759175" cy="4083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4038600" y="990600"/>
            <a:ext cx="4343400" cy="5257800"/>
          </a:xfrm>
        </p:spPr>
        <p:txBody>
          <a:bodyPr>
            <a:noAutofit/>
          </a:bodyPr>
          <a:lstStyle/>
          <a:p>
            <a:pPr marL="0" indent="0">
              <a:buNone/>
            </a:pPr>
            <a:r>
              <a:rPr lang="en-US" sz="6000" b="1" dirty="0"/>
              <a:t>Somebody who has a VOCA should use it all the time…</a:t>
            </a:r>
          </a:p>
        </p:txBody>
      </p:sp>
      <p:sp>
        <p:nvSpPr>
          <p:cNvPr id="5" name="Slide Number Placeholder 4"/>
          <p:cNvSpPr>
            <a:spLocks noGrp="1"/>
          </p:cNvSpPr>
          <p:nvPr>
            <p:ph type="sldNum" sz="quarter" idx="12"/>
          </p:nvPr>
        </p:nvSpPr>
        <p:spPr/>
        <p:txBody>
          <a:bodyPr/>
          <a:lstStyle/>
          <a:p>
            <a:fld id="{9FFCC922-5DE3-43F6-B1BA-359E02997B41}" type="slidenum">
              <a:rPr lang="en-US" smtClean="0"/>
              <a:t>49</a:t>
            </a:fld>
            <a:endParaRPr lang="en-US"/>
          </a:p>
        </p:txBody>
      </p:sp>
    </p:spTree>
    <p:extLst>
      <p:ext uri="{BB962C8B-B14F-4D97-AF65-F5344CB8AC3E}">
        <p14:creationId xmlns:p14="http://schemas.microsoft.com/office/powerpoint/2010/main" val="887034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524000"/>
            <a:ext cx="7772400" cy="4401205"/>
          </a:xfrm>
          <a:prstGeom prst="rect">
            <a:avLst/>
          </a:prstGeom>
          <a:noFill/>
        </p:spPr>
        <p:txBody>
          <a:bodyPr wrap="square" rtlCol="0">
            <a:spAutoFit/>
          </a:bodyPr>
          <a:lstStyle/>
          <a:p>
            <a:r>
              <a:rPr lang="en-US" sz="2800" dirty="0"/>
              <a:t>Apps may be especially relevant to helping students with disabilities learn: students with autism or ADHD may benefit from the use of novel and stimulating technology, and students with physical impairments may benefit from the ease of access to the apps.</a:t>
            </a:r>
          </a:p>
          <a:p>
            <a:endParaRPr lang="en-US" sz="2800" dirty="0"/>
          </a:p>
          <a:p>
            <a:r>
              <a:rPr lang="en-US" sz="2800" dirty="0"/>
              <a:t>AT apps are specifically designed to help improve every day life functioning and learning for students with </a:t>
            </a:r>
            <a:r>
              <a:rPr lang="en-US" sz="2800" dirty="0" err="1"/>
              <a:t>disabilties</a:t>
            </a:r>
            <a:r>
              <a:rPr lang="en-US" sz="2800" dirty="0"/>
              <a:t>.</a:t>
            </a:r>
          </a:p>
        </p:txBody>
      </p:sp>
      <p:sp>
        <p:nvSpPr>
          <p:cNvPr id="3" name="TextBox 2"/>
          <p:cNvSpPr txBox="1"/>
          <p:nvPr/>
        </p:nvSpPr>
        <p:spPr>
          <a:xfrm>
            <a:off x="1143000" y="533400"/>
            <a:ext cx="6934200" cy="861774"/>
          </a:xfrm>
          <a:prstGeom prst="rect">
            <a:avLst/>
          </a:prstGeom>
          <a:noFill/>
        </p:spPr>
        <p:txBody>
          <a:bodyPr wrap="square" rtlCol="0">
            <a:spAutoFit/>
          </a:bodyPr>
          <a:lstStyle/>
          <a:p>
            <a:pPr algn="ctr"/>
            <a:r>
              <a:rPr lang="en-US" sz="5000" dirty="0"/>
              <a:t>There’s an app for that.</a:t>
            </a:r>
          </a:p>
        </p:txBody>
      </p:sp>
    </p:spTree>
    <p:extLst>
      <p:ext uri="{BB962C8B-B14F-4D97-AF65-F5344CB8AC3E}">
        <p14:creationId xmlns:p14="http://schemas.microsoft.com/office/powerpoint/2010/main" val="10655699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724400"/>
          </a:xfrm>
        </p:spPr>
        <p:txBody>
          <a:bodyPr>
            <a:normAutofit/>
          </a:bodyPr>
          <a:lstStyle/>
          <a:p>
            <a:r>
              <a:rPr lang="en-US" dirty="0"/>
              <a:t>Voice output communication aids are often vital components of a person’s AAC system. It is true that they should have </a:t>
            </a:r>
            <a:r>
              <a:rPr lang="en-US" b="1" u="sng" dirty="0"/>
              <a:t>access</a:t>
            </a:r>
            <a:r>
              <a:rPr lang="en-US" dirty="0"/>
              <a:t> to their device all the time (or almost all the time). But, there are times when it is not practical or necessary! (For example, using a VOCA in the bath is not usually a good idea.)</a:t>
            </a:r>
          </a:p>
          <a:p>
            <a:r>
              <a:rPr lang="en-US" dirty="0"/>
              <a:t>Communication is in its nature </a:t>
            </a:r>
            <a:r>
              <a:rPr lang="en-US" u="sng" dirty="0"/>
              <a:t>multi-modal</a:t>
            </a:r>
            <a:r>
              <a:rPr lang="en-US" dirty="0"/>
              <a:t>; for example, there are many people who use VOCAs in most situations, but not at home with their family.</a:t>
            </a:r>
          </a:p>
        </p:txBody>
      </p:sp>
      <p:sp>
        <p:nvSpPr>
          <p:cNvPr id="6" name="Slide Number Placeholder 5"/>
          <p:cNvSpPr>
            <a:spLocks noGrp="1"/>
          </p:cNvSpPr>
          <p:nvPr>
            <p:ph type="sldNum" sz="quarter" idx="12"/>
          </p:nvPr>
        </p:nvSpPr>
        <p:spPr/>
        <p:txBody>
          <a:bodyPr/>
          <a:lstStyle/>
          <a:p>
            <a:fld id="{9FFCC922-5DE3-43F6-B1BA-359E02997B41}" type="slidenum">
              <a:rPr lang="en-US" smtClean="0"/>
              <a:t>50</a:t>
            </a:fld>
            <a:endParaRPr lang="en-US"/>
          </a:p>
        </p:txBody>
      </p:sp>
    </p:spTree>
    <p:extLst>
      <p:ext uri="{BB962C8B-B14F-4D97-AF65-F5344CB8AC3E}">
        <p14:creationId xmlns:p14="http://schemas.microsoft.com/office/powerpoint/2010/main" val="10274675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457200"/>
            <a:ext cx="3962400" cy="6400800"/>
          </a:xfrm>
        </p:spPr>
        <p:txBody>
          <a:bodyPr>
            <a:noAutofit/>
          </a:bodyPr>
          <a:lstStyle/>
          <a:p>
            <a:pPr marL="0" indent="0">
              <a:buNone/>
            </a:pPr>
            <a:r>
              <a:rPr lang="en-US" sz="5400" b="1" dirty="0"/>
              <a:t>An AAC system should be a goal for all people who are nonverbal…</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524000"/>
            <a:ext cx="3849538"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lstStyle/>
          <a:p>
            <a:fld id="{9FFCC922-5DE3-43F6-B1BA-359E02997B41}" type="slidenum">
              <a:rPr lang="en-US" smtClean="0"/>
              <a:t>51</a:t>
            </a:fld>
            <a:endParaRPr lang="en-US"/>
          </a:p>
        </p:txBody>
      </p:sp>
    </p:spTree>
    <p:extLst>
      <p:ext uri="{BB962C8B-B14F-4D97-AF65-F5344CB8AC3E}">
        <p14:creationId xmlns:p14="http://schemas.microsoft.com/office/powerpoint/2010/main" val="32077049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4267200"/>
          </a:xfrm>
        </p:spPr>
        <p:txBody>
          <a:bodyPr>
            <a:normAutofit/>
          </a:bodyPr>
          <a:lstStyle/>
          <a:p>
            <a:r>
              <a:rPr lang="en-US" sz="3600" dirty="0"/>
              <a:t>The ‘goal’ is to have </a:t>
            </a:r>
            <a:r>
              <a:rPr lang="en-US" sz="3600" b="1" u="sng" dirty="0"/>
              <a:t>functional communication</a:t>
            </a:r>
            <a:r>
              <a:rPr lang="en-US" sz="3600" dirty="0"/>
              <a:t>. An AAC system may be a useful tool towards that end. </a:t>
            </a:r>
          </a:p>
          <a:p>
            <a:endParaRPr lang="en-US" sz="3600" dirty="0"/>
          </a:p>
          <a:p>
            <a:r>
              <a:rPr lang="en-US" sz="3600" dirty="0"/>
              <a:t>This distinction, while subtle, can help tremendously towards setting appropriate goals for a student.</a:t>
            </a:r>
          </a:p>
        </p:txBody>
      </p:sp>
      <p:sp>
        <p:nvSpPr>
          <p:cNvPr id="6" name="Slide Number Placeholder 5"/>
          <p:cNvSpPr>
            <a:spLocks noGrp="1"/>
          </p:cNvSpPr>
          <p:nvPr>
            <p:ph type="sldNum" sz="quarter" idx="12"/>
          </p:nvPr>
        </p:nvSpPr>
        <p:spPr/>
        <p:txBody>
          <a:bodyPr/>
          <a:lstStyle/>
          <a:p>
            <a:fld id="{9FFCC922-5DE3-43F6-B1BA-359E02997B41}" type="slidenum">
              <a:rPr lang="en-US" smtClean="0"/>
              <a:t>52</a:t>
            </a:fld>
            <a:endParaRPr lang="en-US"/>
          </a:p>
        </p:txBody>
      </p:sp>
    </p:spTree>
    <p:extLst>
      <p:ext uri="{BB962C8B-B14F-4D97-AF65-F5344CB8AC3E}">
        <p14:creationId xmlns:p14="http://schemas.microsoft.com/office/powerpoint/2010/main" val="18139262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382000" cy="6354762"/>
          </a:xfrm>
        </p:spPr>
        <p:txBody>
          <a:bodyPr/>
          <a:lstStyle/>
          <a:p>
            <a:pPr algn="r"/>
            <a:br>
              <a:rPr lang="en-US" dirty="0"/>
            </a:br>
            <a:r>
              <a:rPr lang="en-US" dirty="0"/>
              <a:t>‘Getting AAC Users </a:t>
            </a:r>
            <a:br>
              <a:rPr lang="en-US" dirty="0"/>
            </a:br>
            <a:r>
              <a:rPr lang="en-US" dirty="0">
                <a:solidFill>
                  <a:srgbClr val="FF0000"/>
                </a:solidFill>
                <a:latin typeface="Algerian" pitchFamily="82" charset="0"/>
              </a:rPr>
              <a:t>COMMUNICATING</a:t>
            </a:r>
            <a:br>
              <a:rPr lang="en-US" dirty="0"/>
            </a:br>
            <a:r>
              <a:rPr lang="en-US" dirty="0"/>
              <a:t>regardless of AAC system used </a:t>
            </a:r>
            <a:br>
              <a:rPr lang="en-US" dirty="0"/>
            </a:br>
            <a:r>
              <a:rPr lang="en-US" dirty="0"/>
              <a:t>(no tech, low tech, high tech) </a:t>
            </a:r>
            <a:br>
              <a:rPr lang="en-US" dirty="0"/>
            </a:br>
            <a:r>
              <a:rPr lang="en-US" dirty="0"/>
              <a:t>or skill level!...’</a:t>
            </a:r>
            <a:br>
              <a:rPr lang="en-US" dirty="0"/>
            </a:br>
            <a:br>
              <a:rPr lang="en-US" dirty="0"/>
            </a:br>
            <a:r>
              <a:rPr lang="en-US" sz="2400" b="1" dirty="0"/>
              <a:t>Many thanks to Lauren Enders, ATC, Bucks County      </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533400"/>
            <a:ext cx="2841625"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6"/>
          <p:cNvSpPr>
            <a:spLocks noGrp="1"/>
          </p:cNvSpPr>
          <p:nvPr>
            <p:ph type="sldNum" sz="quarter" idx="12"/>
          </p:nvPr>
        </p:nvSpPr>
        <p:spPr/>
        <p:txBody>
          <a:bodyPr/>
          <a:lstStyle/>
          <a:p>
            <a:fld id="{9FFCC922-5DE3-43F6-B1BA-359E02997B41}" type="slidenum">
              <a:rPr lang="en-US" smtClean="0"/>
              <a:t>53</a:t>
            </a:fld>
            <a:endParaRPr lang="en-US"/>
          </a:p>
        </p:txBody>
      </p:sp>
    </p:spTree>
    <p:extLst>
      <p:ext uri="{BB962C8B-B14F-4D97-AF65-F5344CB8AC3E}">
        <p14:creationId xmlns:p14="http://schemas.microsoft.com/office/powerpoint/2010/main" val="18484004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228600" y="304800"/>
          <a:ext cx="8686800" cy="640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p:cNvSpPr>
            <a:spLocks noGrp="1"/>
          </p:cNvSpPr>
          <p:nvPr>
            <p:ph type="sldNum" sz="quarter" idx="12"/>
          </p:nvPr>
        </p:nvSpPr>
        <p:spPr/>
        <p:txBody>
          <a:bodyPr/>
          <a:lstStyle/>
          <a:p>
            <a:fld id="{9FFCC922-5DE3-43F6-B1BA-359E02997B41}" type="slidenum">
              <a:rPr lang="en-US" smtClean="0"/>
              <a:t>54</a:t>
            </a:fld>
            <a:endParaRPr lang="en-US"/>
          </a:p>
        </p:txBody>
      </p:sp>
    </p:spTree>
    <p:extLst>
      <p:ext uri="{BB962C8B-B14F-4D97-AF65-F5344CB8AC3E}">
        <p14:creationId xmlns:p14="http://schemas.microsoft.com/office/powerpoint/2010/main" val="1735252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b="1" dirty="0"/>
              <a:t>Normal Language Development</a:t>
            </a:r>
          </a:p>
        </p:txBody>
      </p:sp>
      <p:sp>
        <p:nvSpPr>
          <p:cNvPr id="3" name="Content Placeholder 2"/>
          <p:cNvSpPr>
            <a:spLocks noGrp="1"/>
          </p:cNvSpPr>
          <p:nvPr>
            <p:ph idx="1"/>
          </p:nvPr>
        </p:nvSpPr>
        <p:spPr>
          <a:xfrm>
            <a:off x="457200" y="1371600"/>
            <a:ext cx="8229600" cy="5105400"/>
          </a:xfrm>
        </p:spPr>
        <p:txBody>
          <a:bodyPr>
            <a:normAutofit fontScale="92500" lnSpcReduction="20000"/>
          </a:bodyPr>
          <a:lstStyle/>
          <a:p>
            <a:r>
              <a:rPr lang="en-US" sz="2800" dirty="0"/>
              <a:t>One goal of AAC intervention is to provide the child with normal language learning experiences, while gradually building up his/her vocabulary.</a:t>
            </a:r>
          </a:p>
          <a:p>
            <a:r>
              <a:rPr lang="en-US" sz="2800" dirty="0"/>
              <a:t>Normal language learning benchmarks are the best tools we currently have to determining how to direct the language learning experiences of children learning and expressing language through AAC strategies.</a:t>
            </a:r>
          </a:p>
          <a:p>
            <a:r>
              <a:rPr lang="en-US" sz="2800" dirty="0"/>
              <a:t>The long-range plan is to end up with a useful vocabulary of approximately 300+ core words on the child’s communication device.</a:t>
            </a:r>
          </a:p>
          <a:p>
            <a:pPr marL="0" indent="0">
              <a:buNone/>
            </a:pPr>
            <a:endParaRPr lang="en-US" sz="2200" i="1" dirty="0"/>
          </a:p>
          <a:p>
            <a:pPr marL="0" indent="0">
              <a:buNone/>
            </a:pPr>
            <a:r>
              <a:rPr lang="en-US" sz="2200" i="1" dirty="0"/>
              <a:t>                             ‘Normal Language Development, Generative </a:t>
            </a:r>
          </a:p>
          <a:p>
            <a:pPr marL="0" indent="0">
              <a:buNone/>
            </a:pPr>
            <a:r>
              <a:rPr lang="en-US" sz="2200" i="1" dirty="0"/>
              <a:t>                             Language and AAC’ by Gail Van </a:t>
            </a:r>
            <a:r>
              <a:rPr lang="en-US" sz="2200" i="1" dirty="0" err="1"/>
              <a:t>Tatenhove</a:t>
            </a:r>
            <a:endParaRPr lang="en-US" sz="2200" i="1" dirty="0"/>
          </a:p>
          <a:p>
            <a:pPr marL="0" indent="0">
              <a:buNone/>
            </a:pPr>
            <a:endParaRPr lang="en-US" sz="2800"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5026450"/>
            <a:ext cx="1329900" cy="132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9FFCC922-5DE3-43F6-B1BA-359E02997B41}" type="slidenum">
              <a:rPr lang="en-US" smtClean="0"/>
              <a:t>55</a:t>
            </a:fld>
            <a:endParaRPr lang="en-US"/>
          </a:p>
        </p:txBody>
      </p:sp>
    </p:spTree>
    <p:extLst>
      <p:ext uri="{BB962C8B-B14F-4D97-AF65-F5344CB8AC3E}">
        <p14:creationId xmlns:p14="http://schemas.microsoft.com/office/powerpoint/2010/main" val="23654192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Augmented Language Input</a:t>
            </a:r>
            <a:endParaRPr lang="en-US" dirty="0"/>
          </a:p>
        </p:txBody>
      </p:sp>
      <p:sp>
        <p:nvSpPr>
          <p:cNvPr id="4" name="Rectangle 3"/>
          <p:cNvSpPr txBox="1">
            <a:spLocks noChangeArrowheads="1"/>
          </p:cNvSpPr>
          <p:nvPr/>
        </p:nvSpPr>
        <p:spPr>
          <a:xfrm>
            <a:off x="457200" y="1600200"/>
            <a:ext cx="8229600" cy="4724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None/>
            </a:pPr>
            <a:r>
              <a:rPr lang="en-US" sz="3600" dirty="0"/>
              <a:t>“Aided language input (stimulation) is when a verbal communication partner highlights symbols on the user’s communication display </a:t>
            </a:r>
            <a:r>
              <a:rPr lang="en-US" sz="3600" u="sng" dirty="0"/>
              <a:t>as</a:t>
            </a:r>
            <a:r>
              <a:rPr lang="en-US" sz="3600" dirty="0"/>
              <a:t> he or she interacts and communicates verbally with the user.”</a:t>
            </a:r>
          </a:p>
          <a:p>
            <a:pPr lvl="1">
              <a:buFontTx/>
              <a:buNone/>
            </a:pPr>
            <a:r>
              <a:rPr lang="en-US" sz="2000" dirty="0"/>
              <a:t>						</a:t>
            </a:r>
            <a:r>
              <a:rPr lang="en-US" sz="2400" dirty="0"/>
              <a:t>(</a:t>
            </a:r>
            <a:r>
              <a:rPr lang="en-US" sz="2400" dirty="0" err="1"/>
              <a:t>Goossens</a:t>
            </a:r>
            <a:r>
              <a:rPr lang="en-US" sz="2400" dirty="0"/>
              <a:t>’ et al., 1992)</a:t>
            </a:r>
          </a:p>
          <a:p>
            <a:pPr algn="ctr">
              <a:buFontTx/>
              <a:buNone/>
            </a:pPr>
            <a:endParaRPr lang="en-US" sz="2400" dirty="0">
              <a:hlinkClick r:id="rId2"/>
            </a:endParaRPr>
          </a:p>
          <a:p>
            <a:pPr lvl="1" algn="ctr">
              <a:buFontTx/>
              <a:buNone/>
            </a:pPr>
            <a:r>
              <a:rPr lang="en-US" sz="1600" dirty="0"/>
              <a:t>						</a:t>
            </a:r>
          </a:p>
        </p:txBody>
      </p:sp>
      <p:sp>
        <p:nvSpPr>
          <p:cNvPr id="6" name="Slide Number Placeholder 5"/>
          <p:cNvSpPr>
            <a:spLocks noGrp="1"/>
          </p:cNvSpPr>
          <p:nvPr>
            <p:ph type="sldNum" sz="quarter" idx="12"/>
          </p:nvPr>
        </p:nvSpPr>
        <p:spPr/>
        <p:txBody>
          <a:bodyPr/>
          <a:lstStyle/>
          <a:p>
            <a:fld id="{9FFCC922-5DE3-43F6-B1BA-359E02997B41}" type="slidenum">
              <a:rPr lang="en-US" smtClean="0"/>
              <a:t>56</a:t>
            </a:fld>
            <a:endParaRPr lang="en-US"/>
          </a:p>
        </p:txBody>
      </p:sp>
    </p:spTree>
    <p:extLst>
      <p:ext uri="{BB962C8B-B14F-4D97-AF65-F5344CB8AC3E}">
        <p14:creationId xmlns:p14="http://schemas.microsoft.com/office/powerpoint/2010/main" val="38825343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b="1" u="sng" dirty="0"/>
              <a:t>Principles of Modeling</a:t>
            </a:r>
          </a:p>
        </p:txBody>
      </p:sp>
      <p:sp>
        <p:nvSpPr>
          <p:cNvPr id="3" name="Content Placeholder 2"/>
          <p:cNvSpPr>
            <a:spLocks noGrp="1"/>
          </p:cNvSpPr>
          <p:nvPr>
            <p:ph idx="1"/>
          </p:nvPr>
        </p:nvSpPr>
        <p:spPr>
          <a:xfrm>
            <a:off x="457200" y="1219200"/>
            <a:ext cx="8382000" cy="5029200"/>
          </a:xfrm>
        </p:spPr>
        <p:txBody>
          <a:bodyPr>
            <a:normAutofit/>
          </a:bodyPr>
          <a:lstStyle/>
          <a:p>
            <a:r>
              <a:rPr lang="en-US" dirty="0"/>
              <a:t>Modeling takes time, </a:t>
            </a:r>
            <a:r>
              <a:rPr lang="en-US" sz="3600" dirty="0"/>
              <a:t>Time, </a:t>
            </a:r>
            <a:r>
              <a:rPr lang="en-US" sz="3900" dirty="0"/>
              <a:t>TIME</a:t>
            </a:r>
            <a:r>
              <a:rPr lang="en-US" sz="3600" dirty="0"/>
              <a:t>!</a:t>
            </a:r>
          </a:p>
          <a:p>
            <a:r>
              <a:rPr lang="en-US" dirty="0"/>
              <a:t>Modeling takes practice, </a:t>
            </a:r>
            <a:r>
              <a:rPr lang="en-US" sz="3900" dirty="0"/>
              <a:t>Practice</a:t>
            </a:r>
            <a:r>
              <a:rPr lang="en-US" dirty="0"/>
              <a:t>, </a:t>
            </a:r>
            <a:r>
              <a:rPr lang="en-US" sz="3900" dirty="0"/>
              <a:t>PRACTICE</a:t>
            </a:r>
            <a:r>
              <a:rPr lang="en-US" dirty="0"/>
              <a:t>!</a:t>
            </a:r>
          </a:p>
          <a:p>
            <a:pPr marL="457200" lvl="1" indent="0">
              <a:buNone/>
            </a:pPr>
            <a:r>
              <a:rPr lang="en-US" dirty="0"/>
              <a:t>  (And a high level of comfort with vocabulary!)</a:t>
            </a:r>
          </a:p>
          <a:p>
            <a:r>
              <a:rPr lang="en-US" dirty="0"/>
              <a:t>Always pair with speech </a:t>
            </a:r>
          </a:p>
          <a:p>
            <a:r>
              <a:rPr lang="en-US" dirty="0"/>
              <a:t>Model SLOWLY enough for the student to observe vocab selections and word combinations</a:t>
            </a:r>
          </a:p>
          <a:p>
            <a:r>
              <a:rPr lang="en-US" dirty="0"/>
              <a:t>Model maximum language possible without overwhelming the student</a:t>
            </a:r>
          </a:p>
          <a:p>
            <a:pPr lvl="1"/>
            <a:r>
              <a:rPr lang="en-US" dirty="0"/>
              <a:t>1-2 words beyond student output level</a:t>
            </a:r>
          </a:p>
          <a:p>
            <a:pPr lvl="1"/>
            <a:r>
              <a:rPr lang="en-US" dirty="0"/>
              <a:t>Base models upon target vocabulary in the lesson</a:t>
            </a:r>
          </a:p>
          <a:p>
            <a:pPr lvl="1"/>
            <a:endParaRPr lang="en-US" dirty="0"/>
          </a:p>
          <a:p>
            <a:pPr marL="457200" lvl="1" indent="0">
              <a:buNone/>
            </a:pPr>
            <a:endParaRPr lang="en-US" dirty="0"/>
          </a:p>
        </p:txBody>
      </p:sp>
      <p:sp>
        <p:nvSpPr>
          <p:cNvPr id="5" name="Slide Number Placeholder 4"/>
          <p:cNvSpPr>
            <a:spLocks noGrp="1"/>
          </p:cNvSpPr>
          <p:nvPr>
            <p:ph type="sldNum" sz="quarter" idx="12"/>
          </p:nvPr>
        </p:nvSpPr>
        <p:spPr/>
        <p:txBody>
          <a:bodyPr/>
          <a:lstStyle/>
          <a:p>
            <a:fld id="{9FFCC922-5DE3-43F6-B1BA-359E02997B41}" type="slidenum">
              <a:rPr lang="en-US" smtClean="0"/>
              <a:t>57</a:t>
            </a:fld>
            <a:endParaRPr lang="en-US"/>
          </a:p>
        </p:txBody>
      </p:sp>
    </p:spTree>
    <p:extLst>
      <p:ext uri="{BB962C8B-B14F-4D97-AF65-F5344CB8AC3E}">
        <p14:creationId xmlns:p14="http://schemas.microsoft.com/office/powerpoint/2010/main" val="26975101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1066800"/>
            <a:ext cx="7543800" cy="914400"/>
          </a:xfrm>
        </p:spPr>
        <p:txBody>
          <a:bodyPr>
            <a:normAutofit fontScale="90000"/>
          </a:bodyPr>
          <a:lstStyle/>
          <a:p>
            <a:r>
              <a:rPr lang="en-US" dirty="0"/>
              <a:t>When can I expect the student to use the words I have modeled? </a:t>
            </a:r>
          </a:p>
        </p:txBody>
      </p:sp>
      <p:sp>
        <p:nvSpPr>
          <p:cNvPr id="3" name="Content Placeholder 2"/>
          <p:cNvSpPr>
            <a:spLocks noGrp="1"/>
          </p:cNvSpPr>
          <p:nvPr>
            <p:ph idx="1"/>
          </p:nvPr>
        </p:nvSpPr>
        <p:spPr>
          <a:xfrm>
            <a:off x="457200" y="2819400"/>
            <a:ext cx="8229600" cy="3886200"/>
          </a:xfrm>
        </p:spPr>
        <p:txBody>
          <a:bodyPr>
            <a:normAutofit/>
          </a:bodyPr>
          <a:lstStyle/>
          <a:p>
            <a:r>
              <a:rPr lang="en-US" b="1" i="1" dirty="0"/>
              <a:t>How many models given before students started to use the words</a:t>
            </a:r>
            <a:r>
              <a:rPr lang="en-US" i="1" dirty="0"/>
              <a:t>?  </a:t>
            </a:r>
          </a:p>
          <a:p>
            <a:pPr marL="457200" lvl="1" indent="0" algn="ctr">
              <a:buNone/>
            </a:pPr>
            <a:r>
              <a:rPr lang="en-US" dirty="0">
                <a:solidFill>
                  <a:srgbClr val="FF0000"/>
                </a:solidFill>
              </a:rPr>
              <a:t>Range = 20 – 100, Average = 47!</a:t>
            </a:r>
          </a:p>
          <a:p>
            <a:r>
              <a:rPr lang="en-US" b="1" i="1" dirty="0"/>
              <a:t>How many models before students started to use language structur</a:t>
            </a:r>
            <a:r>
              <a:rPr lang="en-US" i="1" dirty="0"/>
              <a:t>e? </a:t>
            </a:r>
          </a:p>
          <a:p>
            <a:pPr marL="457200" lvl="1" indent="0" algn="ctr">
              <a:buNone/>
            </a:pPr>
            <a:r>
              <a:rPr lang="en-US" u="sng" dirty="0"/>
              <a:t>Question Phrase</a:t>
            </a:r>
            <a:r>
              <a:rPr lang="en-US" dirty="0"/>
              <a:t>: </a:t>
            </a:r>
            <a:r>
              <a:rPr lang="en-US" dirty="0">
                <a:solidFill>
                  <a:srgbClr val="FF0000"/>
                </a:solidFill>
              </a:rPr>
              <a:t>Range = 25-150, Average = 92</a:t>
            </a:r>
          </a:p>
          <a:p>
            <a:pPr marL="457200" lvl="1" indent="0" algn="ctr">
              <a:buNone/>
            </a:pPr>
            <a:r>
              <a:rPr lang="en-US" u="sng" dirty="0"/>
              <a:t>Noun Phrase</a:t>
            </a:r>
            <a:r>
              <a:rPr lang="en-US" dirty="0"/>
              <a:t>: </a:t>
            </a:r>
            <a:r>
              <a:rPr lang="en-US" dirty="0">
                <a:solidFill>
                  <a:srgbClr val="FF0000"/>
                </a:solidFill>
              </a:rPr>
              <a:t>Range = 75-175, Average = 103</a:t>
            </a:r>
          </a:p>
          <a:p>
            <a:pPr marL="457200" lvl="1" indent="0" algn="ctr">
              <a:buNone/>
            </a:pPr>
            <a:endParaRPr lang="en-US" dirty="0"/>
          </a:p>
          <a:p>
            <a:pPr marL="457200" lvl="1" indent="0">
              <a:buNone/>
            </a:pPr>
            <a:r>
              <a:rPr lang="en-US" sz="1900" dirty="0"/>
              <a:t>Data from PDE Conference presentation by Gail Van </a:t>
            </a:r>
            <a:r>
              <a:rPr lang="en-US" sz="1900" dirty="0" err="1"/>
              <a:t>Tatenhove</a:t>
            </a:r>
            <a:r>
              <a:rPr lang="en-US" sz="1900" dirty="0"/>
              <a:t>, 2013.</a:t>
            </a:r>
          </a:p>
          <a:p>
            <a:pPr lvl="1"/>
            <a:endParaRPr lang="en-US" dirty="0"/>
          </a:p>
          <a:p>
            <a:pPr lvl="1"/>
            <a:endParaRPr lang="en-US" dirty="0"/>
          </a:p>
          <a:p>
            <a:pPr lvl="1"/>
            <a:endParaRPr lang="en-US" dirty="0"/>
          </a:p>
          <a:p>
            <a:pPr lvl="1"/>
            <a:endParaRPr lang="en-US" dirty="0"/>
          </a:p>
          <a:p>
            <a:pPr lvl="1"/>
            <a:endParaRPr lang="en-US" dirty="0"/>
          </a:p>
        </p:txBody>
      </p:sp>
      <p:sp>
        <p:nvSpPr>
          <p:cNvPr id="5" name="Slide Number Placeholder 4"/>
          <p:cNvSpPr>
            <a:spLocks noGrp="1"/>
          </p:cNvSpPr>
          <p:nvPr>
            <p:ph type="sldNum" sz="quarter" idx="12"/>
          </p:nvPr>
        </p:nvSpPr>
        <p:spPr/>
        <p:txBody>
          <a:bodyPr/>
          <a:lstStyle/>
          <a:p>
            <a:fld id="{9FFCC922-5DE3-43F6-B1BA-359E02997B41}" type="slidenum">
              <a:rPr lang="en-US" smtClean="0"/>
              <a:t>58</a:t>
            </a:fld>
            <a:endParaRPr lang="en-US"/>
          </a:p>
        </p:txBody>
      </p:sp>
    </p:spTree>
    <p:extLst>
      <p:ext uri="{BB962C8B-B14F-4D97-AF65-F5344CB8AC3E}">
        <p14:creationId xmlns:p14="http://schemas.microsoft.com/office/powerpoint/2010/main" val="19061686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457200" y="381000"/>
          <a:ext cx="8305800" cy="609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lstStyle/>
          <a:p>
            <a:fld id="{9FFCC922-5DE3-43F6-B1BA-359E02997B41}" type="slidenum">
              <a:rPr lang="en-US" smtClean="0"/>
              <a:t>59</a:t>
            </a:fld>
            <a:endParaRPr lang="en-US"/>
          </a:p>
        </p:txBody>
      </p:sp>
    </p:spTree>
    <p:extLst>
      <p:ext uri="{BB962C8B-B14F-4D97-AF65-F5344CB8AC3E}">
        <p14:creationId xmlns:p14="http://schemas.microsoft.com/office/powerpoint/2010/main" val="2979129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19200"/>
            <a:ext cx="8686800" cy="2152650"/>
          </a:xfrm>
        </p:spPr>
        <p:txBody>
          <a:bodyPr/>
          <a:lstStyle/>
          <a:p>
            <a:r>
              <a:rPr lang="en-US" sz="4800" dirty="0"/>
              <a:t>Using tablets as Assistive Technology</a:t>
            </a:r>
          </a:p>
        </p:txBody>
      </p:sp>
      <p:sp>
        <p:nvSpPr>
          <p:cNvPr id="3" name="Subtitle 2"/>
          <p:cNvSpPr>
            <a:spLocks noGrp="1"/>
          </p:cNvSpPr>
          <p:nvPr>
            <p:ph type="subTitle" idx="1"/>
          </p:nvPr>
        </p:nvSpPr>
        <p:spPr>
          <a:xfrm>
            <a:off x="2057400" y="3375491"/>
            <a:ext cx="7391400" cy="685800"/>
          </a:xfrm>
        </p:spPr>
        <p:txBody>
          <a:bodyPr>
            <a:normAutofit/>
          </a:bodyPr>
          <a:lstStyle/>
          <a:p>
            <a:r>
              <a:rPr lang="en-US" sz="2000" dirty="0"/>
              <a:t>Mobile Device Applications for Individuals with Disabilities</a:t>
            </a:r>
          </a:p>
        </p:txBody>
      </p:sp>
    </p:spTree>
    <p:extLst>
      <p:ext uri="{BB962C8B-B14F-4D97-AF65-F5344CB8AC3E}">
        <p14:creationId xmlns:p14="http://schemas.microsoft.com/office/powerpoint/2010/main" val="17138804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457200" y="381000"/>
          <a:ext cx="8305800" cy="609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lstStyle/>
          <a:p>
            <a:fld id="{9FFCC922-5DE3-43F6-B1BA-359E02997B41}" type="slidenum">
              <a:rPr lang="en-US" smtClean="0"/>
              <a:t>60</a:t>
            </a:fld>
            <a:endParaRPr lang="en-US"/>
          </a:p>
        </p:txBody>
      </p:sp>
    </p:spTree>
    <p:extLst>
      <p:ext uri="{BB962C8B-B14F-4D97-AF65-F5344CB8AC3E}">
        <p14:creationId xmlns:p14="http://schemas.microsoft.com/office/powerpoint/2010/main" val="35801292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normAutofit fontScale="90000"/>
          </a:bodyPr>
          <a:lstStyle/>
          <a:p>
            <a:r>
              <a:rPr lang="en-US" b="1" i="1" dirty="0"/>
              <a:t>Modeling within a Prompt Hierarchy</a:t>
            </a:r>
            <a:br>
              <a:rPr lang="en-US" b="1" i="1" dirty="0"/>
            </a:br>
            <a:r>
              <a:rPr lang="en-US" sz="2700" b="1" i="1" dirty="0"/>
              <a:t>(prompt only as much as the student needs to respond!)</a:t>
            </a:r>
            <a:endParaRPr lang="en-US" b="1" i="1" dirty="0"/>
          </a:p>
        </p:txBody>
      </p:sp>
      <p:sp>
        <p:nvSpPr>
          <p:cNvPr id="5" name="Slide Number Placeholder 4"/>
          <p:cNvSpPr>
            <a:spLocks noGrp="1"/>
          </p:cNvSpPr>
          <p:nvPr>
            <p:ph type="sldNum" sz="quarter" idx="12"/>
          </p:nvPr>
        </p:nvSpPr>
        <p:spPr/>
        <p:txBody>
          <a:bodyPr/>
          <a:lstStyle/>
          <a:p>
            <a:fld id="{9FFCC922-5DE3-43F6-B1BA-359E02997B41}" type="slidenum">
              <a:rPr lang="en-US" smtClean="0"/>
              <a:t>61</a:t>
            </a:fld>
            <a:endParaRPr lang="en-US"/>
          </a:p>
        </p:txBody>
      </p:sp>
      <p:sp>
        <p:nvSpPr>
          <p:cNvPr id="6" name="Content Placeholder 5"/>
          <p:cNvSpPr>
            <a:spLocks noGrp="1"/>
          </p:cNvSpPr>
          <p:nvPr>
            <p:ph idx="1"/>
          </p:nvPr>
        </p:nvSpPr>
        <p:spPr>
          <a:xfrm>
            <a:off x="457200" y="2514600"/>
            <a:ext cx="8229600" cy="4267200"/>
          </a:xfrm>
        </p:spPr>
        <p:txBody>
          <a:bodyPr>
            <a:normAutofit fontScale="85000" lnSpcReduction="20000"/>
          </a:bodyPr>
          <a:lstStyle/>
          <a:p>
            <a:pPr lvl="0"/>
            <a:r>
              <a:rPr lang="en-US" sz="2600" b="1" dirty="0"/>
              <a:t>Focus your attention on student. Pause.</a:t>
            </a:r>
          </a:p>
          <a:p>
            <a:pPr lvl="0"/>
            <a:r>
              <a:rPr lang="en-US" sz="2600" b="1" dirty="0"/>
              <a:t>Ask an OPEN ENDED question. Pause expectantly.</a:t>
            </a:r>
          </a:p>
          <a:p>
            <a:pPr lvl="1"/>
            <a:r>
              <a:rPr lang="en-US" sz="2600" b="1" dirty="0"/>
              <a:t>“What would you like to do next?”</a:t>
            </a:r>
          </a:p>
          <a:p>
            <a:pPr lvl="0"/>
            <a:r>
              <a:rPr lang="en-US" sz="2600" b="1" dirty="0"/>
              <a:t>Give a partial prompt then pause expectantly.</a:t>
            </a:r>
          </a:p>
          <a:p>
            <a:pPr lvl="1"/>
            <a:r>
              <a:rPr lang="en-US" sz="2600" b="1" dirty="0"/>
              <a:t>“Should we move to morning meeting or finish our art project?”</a:t>
            </a:r>
          </a:p>
          <a:p>
            <a:pPr lvl="0"/>
            <a:r>
              <a:rPr lang="en-US" sz="2600" b="1" dirty="0"/>
              <a:t>Request a response then pause expectantly</a:t>
            </a:r>
          </a:p>
          <a:p>
            <a:pPr lvl="1"/>
            <a:r>
              <a:rPr lang="en-US" sz="2600" b="1" dirty="0"/>
              <a:t>“Tell me move or finish ”</a:t>
            </a:r>
          </a:p>
          <a:p>
            <a:pPr lvl="0"/>
            <a:r>
              <a:rPr lang="en-US" sz="2600" b="1" dirty="0"/>
              <a:t>Present a full model. Pause Expectantly.</a:t>
            </a:r>
          </a:p>
          <a:p>
            <a:pPr lvl="1"/>
            <a:r>
              <a:rPr lang="en-US" sz="2600" b="1" dirty="0"/>
              <a:t>“I want finish work”</a:t>
            </a:r>
          </a:p>
          <a:p>
            <a:pPr lvl="0"/>
            <a:endParaRPr lang="en-US" sz="1200" b="1" dirty="0"/>
          </a:p>
          <a:p>
            <a:pPr marL="457200" lvl="1" indent="0">
              <a:buNone/>
            </a:pPr>
            <a:endParaRPr lang="en-US" sz="1100" b="1" dirty="0"/>
          </a:p>
          <a:p>
            <a:pPr marL="457200" lvl="1" indent="0">
              <a:buNone/>
            </a:pPr>
            <a:r>
              <a:rPr lang="en-US" sz="2600" b="1" dirty="0"/>
              <a:t>When student responds, reflect what you heard and then model something they could add!</a:t>
            </a:r>
          </a:p>
          <a:p>
            <a:pPr marL="457200" lvl="1" indent="0">
              <a:buNone/>
            </a:pPr>
            <a:endParaRPr lang="en-US" sz="2600" b="1" dirty="0">
              <a:solidFill>
                <a:prstClr val="black"/>
              </a:solidFill>
            </a:endParaRPr>
          </a:p>
          <a:p>
            <a:endParaRPr lang="en-US" dirty="0"/>
          </a:p>
        </p:txBody>
      </p:sp>
      <p:sp>
        <p:nvSpPr>
          <p:cNvPr id="7" name="TextBox 6"/>
          <p:cNvSpPr txBox="1"/>
          <p:nvPr/>
        </p:nvSpPr>
        <p:spPr>
          <a:xfrm>
            <a:off x="6324600" y="4267200"/>
            <a:ext cx="2362200" cy="1077218"/>
          </a:xfrm>
          <a:prstGeom prst="rect">
            <a:avLst/>
          </a:prstGeom>
          <a:noFill/>
          <a:ln>
            <a:solidFill>
              <a:srgbClr val="FF0000"/>
            </a:solidFill>
          </a:ln>
        </p:spPr>
        <p:txBody>
          <a:bodyPr wrap="square" rtlCol="0">
            <a:spAutoFit/>
          </a:bodyPr>
          <a:lstStyle/>
          <a:p>
            <a:r>
              <a:rPr lang="en-US" sz="1600" dirty="0"/>
              <a:t>Prompt Hierarchy from: </a:t>
            </a:r>
            <a:r>
              <a:rPr lang="en-US" sz="1600" i="1" dirty="0"/>
              <a:t>Environmental Communication Training</a:t>
            </a:r>
            <a:r>
              <a:rPr lang="en-US" sz="1600" dirty="0"/>
              <a:t>, Dr. George </a:t>
            </a:r>
            <a:r>
              <a:rPr lang="en-US" sz="1600" dirty="0" err="1"/>
              <a:t>Karlan</a:t>
            </a:r>
            <a:endParaRPr lang="en-US" sz="1600" dirty="0"/>
          </a:p>
        </p:txBody>
      </p:sp>
    </p:spTree>
    <p:extLst>
      <p:ext uri="{BB962C8B-B14F-4D97-AF65-F5344CB8AC3E}">
        <p14:creationId xmlns:p14="http://schemas.microsoft.com/office/powerpoint/2010/main" val="1840919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381000" y="228600"/>
          <a:ext cx="8458200" cy="640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lstStyle/>
          <a:p>
            <a:fld id="{9FFCC922-5DE3-43F6-B1BA-359E02997B41}" type="slidenum">
              <a:rPr lang="en-US" smtClean="0"/>
              <a:t>62</a:t>
            </a:fld>
            <a:endParaRPr lang="en-US"/>
          </a:p>
        </p:txBody>
      </p:sp>
    </p:spTree>
    <p:extLst>
      <p:ext uri="{BB962C8B-B14F-4D97-AF65-F5344CB8AC3E}">
        <p14:creationId xmlns:p14="http://schemas.microsoft.com/office/powerpoint/2010/main" val="17768941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29000" y="914400"/>
            <a:ext cx="5498206" cy="4647426"/>
          </a:xfrm>
          <a:prstGeom prst="rect">
            <a:avLst/>
          </a:prstGeom>
          <a:ln w="38100">
            <a:solidFill>
              <a:srgbClr val="FF0000"/>
            </a:solidFill>
          </a:ln>
        </p:spPr>
        <p:txBody>
          <a:bodyPr wrap="square">
            <a:spAutoFit/>
          </a:bodyPr>
          <a:lstStyle/>
          <a:p>
            <a:pPr algn="ctr"/>
            <a:r>
              <a:rPr lang="en-US" sz="2000" dirty="0"/>
              <a:t>The most frequently occurring words (core words) = </a:t>
            </a:r>
            <a:r>
              <a:rPr lang="en-US" sz="2000" b="1" dirty="0"/>
              <a:t>80% of the actual words spoken </a:t>
            </a:r>
          </a:p>
          <a:p>
            <a:pPr algn="ctr"/>
            <a:endParaRPr lang="en-US" b="1" dirty="0"/>
          </a:p>
          <a:p>
            <a:pPr algn="ctr"/>
            <a:r>
              <a:rPr lang="en-US" sz="2000" b="1" i="1" dirty="0"/>
              <a:t>This 80% of the words we use daily come from a set of fewer than 350 -­ 400 words </a:t>
            </a:r>
            <a:endParaRPr lang="en-US" b="1" i="1" dirty="0"/>
          </a:p>
          <a:p>
            <a:pPr algn="ctr"/>
            <a:endParaRPr lang="en-US" b="1" i="1" dirty="0"/>
          </a:p>
          <a:p>
            <a:pPr algn="ctr"/>
            <a:r>
              <a:rPr lang="en-US" sz="2000" b="1" i="1" dirty="0"/>
              <a:t>The 50 most frequently occurring words account for 40-­50 % of total words said, while the 100 most frequently occurring = 60% of what is said </a:t>
            </a:r>
          </a:p>
          <a:p>
            <a:pPr algn="ctr"/>
            <a:endParaRPr lang="en-US" sz="2000" dirty="0"/>
          </a:p>
          <a:p>
            <a:pPr algn="ctr"/>
            <a:r>
              <a:rPr lang="en-US" sz="2000" dirty="0"/>
              <a:t>The most frequently occurring words for speakers is also true for users of AAC (when given access to these words in their AAC system)</a:t>
            </a:r>
          </a:p>
        </p:txBody>
      </p:sp>
      <p:sp>
        <p:nvSpPr>
          <p:cNvPr id="5" name="Rectangle 4"/>
          <p:cNvSpPr/>
          <p:nvPr/>
        </p:nvSpPr>
        <p:spPr>
          <a:xfrm>
            <a:off x="457200" y="616089"/>
            <a:ext cx="2743200" cy="5632311"/>
          </a:xfrm>
          <a:prstGeom prst="rect">
            <a:avLst/>
          </a:prstGeom>
          <a:solidFill>
            <a:schemeClr val="tx2">
              <a:lumMod val="20000"/>
              <a:lumOff val="80000"/>
            </a:schemeClr>
          </a:solidFill>
          <a:ln w="57150">
            <a:solidFill>
              <a:srgbClr val="FF0000"/>
            </a:solidFill>
          </a:ln>
        </p:spPr>
        <p:txBody>
          <a:bodyPr wrap="square">
            <a:spAutoFit/>
          </a:bodyPr>
          <a:lstStyle/>
          <a:p>
            <a:r>
              <a:rPr lang="en-US" sz="4000" dirty="0">
                <a:solidFill>
                  <a:schemeClr val="bg1"/>
                </a:solidFill>
              </a:rPr>
              <a:t>Core </a:t>
            </a:r>
          </a:p>
          <a:p>
            <a:r>
              <a:rPr lang="en-US" sz="4000" dirty="0">
                <a:solidFill>
                  <a:schemeClr val="bg1"/>
                </a:solidFill>
              </a:rPr>
              <a:t>vocabulary is a statistical concept related to overall word </a:t>
            </a:r>
          </a:p>
          <a:p>
            <a:r>
              <a:rPr lang="en-US" sz="4000" dirty="0">
                <a:solidFill>
                  <a:schemeClr val="bg1"/>
                </a:solidFill>
              </a:rPr>
              <a:t>frequency.</a:t>
            </a:r>
          </a:p>
        </p:txBody>
      </p:sp>
      <p:cxnSp>
        <p:nvCxnSpPr>
          <p:cNvPr id="7" name="Straight Connector 6"/>
          <p:cNvCxnSpPr/>
          <p:nvPr/>
        </p:nvCxnSpPr>
        <p:spPr>
          <a:xfrm>
            <a:off x="3886200" y="1676400"/>
            <a:ext cx="4419600" cy="0"/>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939862" y="2667000"/>
            <a:ext cx="4419600" cy="0"/>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886200" y="4114800"/>
            <a:ext cx="4419600" cy="0"/>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95801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22" y="519260"/>
            <a:ext cx="9097578" cy="6262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6942" y="1752600"/>
            <a:ext cx="973155" cy="973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9FFCC922-5DE3-43F6-B1BA-359E02997B41}" type="slidenum">
              <a:rPr lang="en-US" smtClean="0"/>
              <a:t>64</a:t>
            </a:fld>
            <a:endParaRPr lang="en-US"/>
          </a:p>
        </p:txBody>
      </p:sp>
    </p:spTree>
    <p:extLst>
      <p:ext uri="{BB962C8B-B14F-4D97-AF65-F5344CB8AC3E}">
        <p14:creationId xmlns:p14="http://schemas.microsoft.com/office/powerpoint/2010/main" val="22629484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38200"/>
          </a:xfrm>
        </p:spPr>
        <p:txBody>
          <a:bodyPr>
            <a:normAutofit fontScale="90000"/>
          </a:bodyPr>
          <a:lstStyle/>
          <a:p>
            <a:r>
              <a:rPr lang="en-US" sz="4000" dirty="0"/>
              <a:t>Core Words – Top 60! </a:t>
            </a:r>
            <a:br>
              <a:rPr lang="en-US" sz="4000" dirty="0"/>
            </a:br>
            <a:endParaRPr lang="en-US" sz="4000" dirty="0"/>
          </a:p>
        </p:txBody>
      </p:sp>
      <p:sp>
        <p:nvSpPr>
          <p:cNvPr id="4" name="Content Placeholder 2"/>
          <p:cNvSpPr txBox="1">
            <a:spLocks/>
          </p:cNvSpPr>
          <p:nvPr/>
        </p:nvSpPr>
        <p:spPr>
          <a:xfrm>
            <a:off x="2438400" y="1523999"/>
            <a:ext cx="1828800" cy="47545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600" dirty="0"/>
          </a:p>
        </p:txBody>
      </p:sp>
      <p:sp>
        <p:nvSpPr>
          <p:cNvPr id="6" name="Content Placeholder 5"/>
          <p:cNvSpPr>
            <a:spLocks noGrp="1"/>
          </p:cNvSpPr>
          <p:nvPr>
            <p:ph idx="1"/>
          </p:nvPr>
        </p:nvSpPr>
        <p:spPr>
          <a:xfrm>
            <a:off x="457200" y="1143000"/>
            <a:ext cx="8077200" cy="5257800"/>
          </a:xfrm>
        </p:spPr>
        <p:txBody>
          <a:bodyPr>
            <a:normAutofit fontScale="92500" lnSpcReduction="20000"/>
          </a:bodyPr>
          <a:lstStyle/>
          <a:p>
            <a:pPr marL="0" indent="0">
              <a:buNone/>
            </a:pPr>
            <a:r>
              <a:rPr lang="en-US" sz="2400" dirty="0"/>
              <a:t>Again		feel		mine		stop</a:t>
            </a:r>
          </a:p>
          <a:p>
            <a:pPr marL="0" indent="0">
              <a:buNone/>
            </a:pPr>
            <a:r>
              <a:rPr lang="en-US" sz="2400" dirty="0"/>
              <a:t>All		get		more		tell</a:t>
            </a:r>
          </a:p>
          <a:p>
            <a:pPr marL="0" indent="0">
              <a:buNone/>
            </a:pPr>
            <a:r>
              <a:rPr lang="en-US" sz="2400" dirty="0"/>
              <a:t>All done	go		my		that</a:t>
            </a:r>
          </a:p>
          <a:p>
            <a:pPr marL="0" indent="0">
              <a:buNone/>
            </a:pPr>
            <a:r>
              <a:rPr lang="en-US" sz="2400" dirty="0"/>
              <a:t>All gone	good		not		there</a:t>
            </a:r>
          </a:p>
          <a:p>
            <a:pPr marL="0" indent="0">
              <a:buNone/>
            </a:pPr>
            <a:r>
              <a:rPr lang="en-US" sz="2400" dirty="0"/>
              <a:t>Away		happy		now		thing</a:t>
            </a:r>
          </a:p>
          <a:p>
            <a:pPr marL="0" indent="0">
              <a:buNone/>
            </a:pPr>
            <a:r>
              <a:rPr lang="en-US" sz="2400" dirty="0"/>
              <a:t>Bad		he		off		this</a:t>
            </a:r>
          </a:p>
          <a:p>
            <a:pPr marL="0" indent="0">
              <a:buNone/>
            </a:pPr>
            <a:r>
              <a:rPr lang="en-US" sz="2400" dirty="0"/>
              <a:t>Big		help		on		turn</a:t>
            </a:r>
          </a:p>
          <a:p>
            <a:pPr marL="0" indent="0">
              <a:buNone/>
            </a:pPr>
            <a:r>
              <a:rPr lang="en-US" sz="2400" dirty="0"/>
              <a:t>Busy		here		out		up</a:t>
            </a:r>
          </a:p>
          <a:p>
            <a:pPr marL="0" indent="0">
              <a:buNone/>
            </a:pPr>
            <a:r>
              <a:rPr lang="en-US" sz="2400" dirty="0"/>
              <a:t>Come		I		play		want</a:t>
            </a:r>
          </a:p>
          <a:p>
            <a:pPr marL="0" indent="0">
              <a:buNone/>
            </a:pPr>
            <a:r>
              <a:rPr lang="en-US" sz="2400" dirty="0"/>
              <a:t>Different	in		put		what</a:t>
            </a:r>
          </a:p>
          <a:p>
            <a:pPr marL="0" indent="0">
              <a:buNone/>
            </a:pPr>
            <a:r>
              <a:rPr lang="en-US" sz="2400" dirty="0"/>
              <a:t>Do 		it		question	where</a:t>
            </a:r>
          </a:p>
          <a:p>
            <a:pPr marL="0" indent="0">
              <a:buNone/>
            </a:pPr>
            <a:r>
              <a:rPr lang="en-US" sz="2400" dirty="0"/>
              <a:t>Don’t		like		ready		who</a:t>
            </a:r>
          </a:p>
          <a:p>
            <a:pPr marL="0" indent="0">
              <a:buNone/>
            </a:pPr>
            <a:r>
              <a:rPr lang="en-US" sz="2400" dirty="0"/>
              <a:t>Down		little		sad		why</a:t>
            </a:r>
          </a:p>
          <a:p>
            <a:pPr marL="0" indent="0">
              <a:buNone/>
            </a:pPr>
            <a:r>
              <a:rPr lang="en-US" sz="2400" dirty="0"/>
              <a:t>Drink		make		she		you</a:t>
            </a:r>
          </a:p>
          <a:p>
            <a:pPr marL="0" indent="0">
              <a:buNone/>
            </a:pPr>
            <a:r>
              <a:rPr lang="en-US" sz="2400" dirty="0"/>
              <a:t>Eat 		me		some</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4953000"/>
            <a:ext cx="1474787" cy="147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lide Number Placeholder 7"/>
          <p:cNvSpPr>
            <a:spLocks noGrp="1"/>
          </p:cNvSpPr>
          <p:nvPr>
            <p:ph type="sldNum" sz="quarter" idx="12"/>
          </p:nvPr>
        </p:nvSpPr>
        <p:spPr/>
        <p:txBody>
          <a:bodyPr/>
          <a:lstStyle/>
          <a:p>
            <a:fld id="{9FFCC922-5DE3-43F6-B1BA-359E02997B41}" type="slidenum">
              <a:rPr lang="en-US" smtClean="0"/>
              <a:t>65</a:t>
            </a:fld>
            <a:endParaRPr lang="en-US"/>
          </a:p>
        </p:txBody>
      </p:sp>
    </p:spTree>
    <p:extLst>
      <p:ext uri="{BB962C8B-B14F-4D97-AF65-F5344CB8AC3E}">
        <p14:creationId xmlns:p14="http://schemas.microsoft.com/office/powerpoint/2010/main" val="37059868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Gill Sans MT"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ＭＳ Ｐゴシック" pitchFamily="34" charset="-128"/>
              </a:defRPr>
            </a:lvl9pPr>
          </a:lstStyle>
          <a:p>
            <a:pPr eaLnBrk="1" hangingPunct="1">
              <a:spcBef>
                <a:spcPct val="0"/>
              </a:spcBef>
              <a:buFontTx/>
              <a:buNone/>
            </a:pPr>
            <a:fld id="{D010DEB3-C90C-47B5-BF55-90B07FA1AD1A}" type="slidenum">
              <a:rPr lang="en-US" altLang="en-US" sz="1200" smtClean="0">
                <a:solidFill>
                  <a:srgbClr val="898989"/>
                </a:solidFill>
                <a:cs typeface="Arial" charset="0"/>
              </a:rPr>
              <a:pPr eaLnBrk="1" hangingPunct="1">
                <a:spcBef>
                  <a:spcPct val="0"/>
                </a:spcBef>
                <a:buFontTx/>
                <a:buNone/>
              </a:pPr>
              <a:t>66</a:t>
            </a:fld>
            <a:endParaRPr lang="en-US" altLang="en-US" sz="1200">
              <a:solidFill>
                <a:srgbClr val="898989"/>
              </a:solidFill>
              <a:cs typeface="Arial" charset="0"/>
            </a:endParaRPr>
          </a:p>
        </p:txBody>
      </p:sp>
      <p:pic>
        <p:nvPicPr>
          <p:cNvPr id="27651"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 y="650875"/>
            <a:ext cx="8534400" cy="621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08A3405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457200" y="1270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t>Partner Activity</a:t>
            </a:r>
            <a:endParaRPr lang="en-US" dirty="0"/>
          </a:p>
        </p:txBody>
      </p:sp>
      <p:pic>
        <p:nvPicPr>
          <p:cNvPr id="6"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26400" y="381000"/>
            <a:ext cx="812800"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1880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4300" y="228600"/>
            <a:ext cx="8959470" cy="1143000"/>
          </a:xfrm>
        </p:spPr>
        <p:txBody>
          <a:bodyPr>
            <a:normAutofit fontScale="90000"/>
          </a:bodyPr>
          <a:lstStyle/>
          <a:p>
            <a:r>
              <a:rPr lang="en-US" dirty="0"/>
              <a:t>Core Board – First 50 </a:t>
            </a:r>
            <a:br>
              <a:rPr lang="en-US" dirty="0"/>
            </a:br>
            <a:r>
              <a:rPr lang="en-US" sz="2200" dirty="0"/>
              <a:t>(remake of core board from </a:t>
            </a:r>
            <a:r>
              <a:rPr lang="en-US" sz="2200" dirty="0" err="1"/>
              <a:t>Pixon</a:t>
            </a:r>
            <a:r>
              <a:rPr lang="en-US" sz="2200" dirty="0"/>
              <a:t> Project with BM symbols)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8730870" cy="4952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6400" y="381000"/>
            <a:ext cx="812800"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6"/>
          <p:cNvSpPr>
            <a:spLocks noGrp="1"/>
          </p:cNvSpPr>
          <p:nvPr>
            <p:ph type="sldNum" sz="quarter" idx="12"/>
          </p:nvPr>
        </p:nvSpPr>
        <p:spPr/>
        <p:txBody>
          <a:bodyPr/>
          <a:lstStyle/>
          <a:p>
            <a:fld id="{9FFCC922-5DE3-43F6-B1BA-359E02997B41}" type="slidenum">
              <a:rPr lang="en-US" smtClean="0"/>
              <a:t>67</a:t>
            </a:fld>
            <a:endParaRPr lang="en-US"/>
          </a:p>
        </p:txBody>
      </p:sp>
    </p:spTree>
    <p:extLst>
      <p:ext uri="{BB962C8B-B14F-4D97-AF65-F5344CB8AC3E}">
        <p14:creationId xmlns:p14="http://schemas.microsoft.com/office/powerpoint/2010/main" val="7821273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457200" y="381000"/>
          <a:ext cx="8305800" cy="609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lstStyle/>
          <a:p>
            <a:fld id="{9FFCC922-5DE3-43F6-B1BA-359E02997B41}" type="slidenum">
              <a:rPr lang="en-US" smtClean="0"/>
              <a:t>68</a:t>
            </a:fld>
            <a:endParaRPr lang="en-US"/>
          </a:p>
        </p:txBody>
      </p:sp>
    </p:spTree>
    <p:extLst>
      <p:ext uri="{BB962C8B-B14F-4D97-AF65-F5344CB8AC3E}">
        <p14:creationId xmlns:p14="http://schemas.microsoft.com/office/powerpoint/2010/main" val="21384109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067800" cy="6236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257300" y="6412468"/>
            <a:ext cx="6553200" cy="369332"/>
          </a:xfrm>
          <a:prstGeom prst="rect">
            <a:avLst/>
          </a:prstGeom>
        </p:spPr>
        <p:txBody>
          <a:bodyPr wrap="square">
            <a:spAutoFit/>
          </a:bodyPr>
          <a:lstStyle/>
          <a:p>
            <a:r>
              <a:rPr lang="en-US" dirty="0">
                <a:hlinkClick r:id="rId4"/>
              </a:rPr>
              <a:t>http://www.aaclanguagelab.com/materials/AACPragmaticsChart.pdf</a:t>
            </a:r>
            <a:endParaRPr lang="en-US" dirty="0"/>
          </a:p>
        </p:txBody>
      </p:sp>
      <p:sp>
        <p:nvSpPr>
          <p:cNvPr id="7" name="Slide Number Placeholder 6"/>
          <p:cNvSpPr>
            <a:spLocks noGrp="1"/>
          </p:cNvSpPr>
          <p:nvPr>
            <p:ph type="sldNum" sz="quarter" idx="12"/>
          </p:nvPr>
        </p:nvSpPr>
        <p:spPr/>
        <p:txBody>
          <a:bodyPr/>
          <a:lstStyle/>
          <a:p>
            <a:fld id="{9FFCC922-5DE3-43F6-B1BA-359E02997B41}" type="slidenum">
              <a:rPr lang="en-US" smtClean="0"/>
              <a:t>69</a:t>
            </a:fld>
            <a:endParaRPr lang="en-US"/>
          </a:p>
        </p:txBody>
      </p:sp>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9787" y="2650053"/>
            <a:ext cx="1241425" cy="124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1"/>
          <p:cNvSpPr txBox="1"/>
          <p:nvPr/>
        </p:nvSpPr>
        <p:spPr>
          <a:xfrm>
            <a:off x="7050322" y="3270765"/>
            <a:ext cx="1649426"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Pragmatic Language</a:t>
            </a:r>
          </a:p>
        </p:txBody>
      </p:sp>
    </p:spTree>
    <p:extLst>
      <p:ext uri="{BB962C8B-B14F-4D97-AF65-F5344CB8AC3E}">
        <p14:creationId xmlns:p14="http://schemas.microsoft.com/office/powerpoint/2010/main" val="655661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Cons"/>
          <p:cNvSpPr txBox="1">
            <a:spLocks noGrp="1"/>
          </p:cNvSpPr>
          <p:nvPr>
            <p:ph type="title"/>
          </p:nvPr>
        </p:nvSpPr>
        <p:spPr>
          <a:xfrm>
            <a:off x="609600" y="-152400"/>
            <a:ext cx="7358064" cy="1831703"/>
          </a:xfrm>
          <a:prstGeom prst="rect">
            <a:avLst/>
          </a:prstGeom>
        </p:spPr>
        <p:txBody>
          <a:bodyPr/>
          <a:lstStyle/>
          <a:p>
            <a:r>
              <a:rPr dirty="0"/>
              <a:t>Cons</a:t>
            </a:r>
          </a:p>
        </p:txBody>
      </p:sp>
      <p:sp>
        <p:nvSpPr>
          <p:cNvPr id="136" name="Distraction: overexposure?…"/>
          <p:cNvSpPr txBox="1">
            <a:spLocks noGrp="1"/>
          </p:cNvSpPr>
          <p:nvPr>
            <p:ph type="body" sz="half" idx="1"/>
          </p:nvPr>
        </p:nvSpPr>
        <p:spPr>
          <a:xfrm>
            <a:off x="1143000" y="3718099"/>
            <a:ext cx="5813227" cy="2652118"/>
          </a:xfrm>
          <a:prstGeom prst="rect">
            <a:avLst/>
          </a:prstGeom>
        </p:spPr>
        <p:txBody>
          <a:bodyPr/>
          <a:lstStyle/>
          <a:p>
            <a:pPr marL="591571"/>
            <a:r>
              <a:t>Distraction: overexposure?</a:t>
            </a:r>
          </a:p>
          <a:p>
            <a:pPr marL="591571"/>
            <a:r>
              <a:t>Not for everyone?</a:t>
            </a:r>
          </a:p>
        </p:txBody>
      </p:sp>
      <p:pic>
        <p:nvPicPr>
          <p:cNvPr id="137" name="image.jpeg" descr="image.jpeg"/>
          <p:cNvPicPr>
            <a:picLocks noChangeAspect="1"/>
          </p:cNvPicPr>
          <p:nvPr/>
        </p:nvPicPr>
        <p:blipFill>
          <a:blip r:embed="rId2"/>
          <a:stretch>
            <a:fillRect/>
          </a:stretch>
        </p:blipFill>
        <p:spPr>
          <a:xfrm>
            <a:off x="3482578" y="383977"/>
            <a:ext cx="5536406" cy="3679031"/>
          </a:xfrm>
          <a:prstGeom prst="rect">
            <a:avLst/>
          </a:prstGeom>
          <a:ln w="12700">
            <a:miter lim="400000"/>
          </a:ln>
        </p:spPr>
      </p:pic>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457200" y="457200"/>
          <a:ext cx="8305800" cy="6248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9FFCC922-5DE3-43F6-B1BA-359E02997B41}" type="slidenum">
              <a:rPr lang="en-US" smtClean="0"/>
              <a:t>70</a:t>
            </a:fld>
            <a:endParaRPr lang="en-US"/>
          </a:p>
        </p:txBody>
      </p:sp>
    </p:spTree>
    <p:extLst>
      <p:ext uri="{BB962C8B-B14F-4D97-AF65-F5344CB8AC3E}">
        <p14:creationId xmlns:p14="http://schemas.microsoft.com/office/powerpoint/2010/main" val="35071033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381000" y="304800"/>
          <a:ext cx="8305800" cy="6248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9FFCC922-5DE3-43F6-B1BA-359E02997B41}" type="slidenum">
              <a:rPr lang="en-US" smtClean="0"/>
              <a:t>71</a:t>
            </a:fld>
            <a:endParaRPr lang="en-US"/>
          </a:p>
        </p:txBody>
      </p:sp>
    </p:spTree>
    <p:extLst>
      <p:ext uri="{BB962C8B-B14F-4D97-AF65-F5344CB8AC3E}">
        <p14:creationId xmlns:p14="http://schemas.microsoft.com/office/powerpoint/2010/main" val="8867537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381000" y="304800"/>
          <a:ext cx="8305800" cy="6248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9FFCC922-5DE3-43F6-B1BA-359E02997B41}" type="slidenum">
              <a:rPr lang="en-US" smtClean="0"/>
              <a:t>72</a:t>
            </a:fld>
            <a:endParaRPr lang="en-US"/>
          </a:p>
        </p:txBody>
      </p:sp>
    </p:spTree>
    <p:extLst>
      <p:ext uri="{BB962C8B-B14F-4D97-AF65-F5344CB8AC3E}">
        <p14:creationId xmlns:p14="http://schemas.microsoft.com/office/powerpoint/2010/main" val="21617026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457200" y="381000"/>
          <a:ext cx="8305800" cy="609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lstStyle/>
          <a:p>
            <a:fld id="{9FFCC922-5DE3-43F6-B1BA-359E02997B41}" type="slidenum">
              <a:rPr lang="en-US" smtClean="0"/>
              <a:t>73</a:t>
            </a:fld>
            <a:endParaRPr lang="en-US"/>
          </a:p>
        </p:txBody>
      </p:sp>
    </p:spTree>
    <p:extLst>
      <p:ext uri="{BB962C8B-B14F-4D97-AF65-F5344CB8AC3E}">
        <p14:creationId xmlns:p14="http://schemas.microsoft.com/office/powerpoint/2010/main" val="37043586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a:bodyPr>
          <a:lstStyle/>
          <a:p>
            <a:r>
              <a:rPr lang="en-US" dirty="0"/>
              <a:t>Of how you can use the iPad to support people with autism. </a:t>
            </a:r>
          </a:p>
        </p:txBody>
      </p:sp>
      <p:sp>
        <p:nvSpPr>
          <p:cNvPr id="3" name="Title 2"/>
          <p:cNvSpPr>
            <a:spLocks noGrp="1"/>
          </p:cNvSpPr>
          <p:nvPr>
            <p:ph type="title"/>
          </p:nvPr>
        </p:nvSpPr>
        <p:spPr/>
        <p:txBody>
          <a:bodyPr/>
          <a:lstStyle/>
          <a:p>
            <a:r>
              <a:rPr lang="en-US" dirty="0"/>
              <a:t>Examples</a:t>
            </a:r>
          </a:p>
        </p:txBody>
      </p:sp>
    </p:spTree>
    <p:extLst>
      <p:ext uri="{BB962C8B-B14F-4D97-AF65-F5344CB8AC3E}">
        <p14:creationId xmlns:p14="http://schemas.microsoft.com/office/powerpoint/2010/main" val="36268246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TEACHING BEHAVIOR &amp; PROCEDURES VIDEO MODELING SELF MONITORING"/>
          <p:cNvSpPr txBox="1">
            <a:spLocks noGrp="1"/>
          </p:cNvSpPr>
          <p:nvPr>
            <p:ph type="title" idx="4294967295"/>
          </p:nvPr>
        </p:nvSpPr>
        <p:spPr>
          <a:xfrm>
            <a:off x="762000" y="228600"/>
            <a:ext cx="7788275" cy="1371600"/>
          </a:xfrm>
          <a:prstGeom prst="rect">
            <a:avLst/>
          </a:prstGeom>
        </p:spPr>
        <p:txBody>
          <a:bodyPr>
            <a:normAutofit fontScale="90000"/>
          </a:bodyPr>
          <a:lstStyle/>
          <a:p>
            <a:pPr algn="ctr" defTabSz="850391">
              <a:defRPr sz="2976" b="0">
                <a:latin typeface="+mn-lt"/>
                <a:ea typeface="+mn-ea"/>
                <a:cs typeface="+mn-cs"/>
                <a:sym typeface="Times New Roman"/>
              </a:defRPr>
            </a:pPr>
            <a:r>
              <a:t>TEACHING BEHAVIOR &amp; PROCEDURES</a:t>
            </a:r>
            <a:br/>
            <a:r>
              <a:t>VIDEO MODELING</a:t>
            </a:r>
            <a:br/>
            <a:r>
              <a:t>SELF MONITORING</a:t>
            </a:r>
          </a:p>
        </p:txBody>
      </p:sp>
      <p:sp>
        <p:nvSpPr>
          <p:cNvPr id="386" name="Tape the whole class* &amp; discuss what they see +/-…"/>
          <p:cNvSpPr txBox="1"/>
          <p:nvPr/>
        </p:nvSpPr>
        <p:spPr>
          <a:xfrm>
            <a:off x="690562" y="2057400"/>
            <a:ext cx="7247742" cy="21358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a:latin typeface="+mn-lt"/>
                <a:ea typeface="+mn-ea"/>
                <a:cs typeface="+mn-cs"/>
                <a:sym typeface="Times New Roman"/>
              </a:defRPr>
            </a:pPr>
            <a:r>
              <a:t>Tape the whole class* &amp; discuss what they see +/-</a:t>
            </a:r>
          </a:p>
          <a:p>
            <a:pPr>
              <a:defRPr>
                <a:latin typeface="+mn-lt"/>
                <a:ea typeface="+mn-ea"/>
                <a:cs typeface="+mn-cs"/>
                <a:sym typeface="Times New Roman"/>
              </a:defRPr>
            </a:pPr>
            <a:endParaRPr/>
          </a:p>
          <a:p>
            <a:pPr>
              <a:defRPr>
                <a:latin typeface="+mn-lt"/>
                <a:ea typeface="+mn-ea"/>
                <a:cs typeface="+mn-cs"/>
                <a:sym typeface="Times New Roman"/>
              </a:defRPr>
            </a:pPr>
            <a:r>
              <a:t>Tape an example and non-example to compare</a:t>
            </a:r>
          </a:p>
          <a:p>
            <a:pPr>
              <a:defRPr>
                <a:latin typeface="+mn-lt"/>
                <a:ea typeface="+mn-ea"/>
                <a:cs typeface="+mn-cs"/>
                <a:sym typeface="Times New Roman"/>
              </a:defRPr>
            </a:pPr>
            <a:endParaRPr/>
          </a:p>
          <a:p>
            <a:pPr>
              <a:defRPr>
                <a:latin typeface="+mn-lt"/>
                <a:ea typeface="+mn-ea"/>
                <a:cs typeface="+mn-cs"/>
                <a:sym typeface="Times New Roman"/>
              </a:defRPr>
            </a:pPr>
            <a:r>
              <a:t>Have the student and mentor watch the videos to compare</a:t>
            </a:r>
          </a:p>
          <a:p>
            <a:pPr>
              <a:defRPr>
                <a:latin typeface="+mn-lt"/>
                <a:ea typeface="+mn-ea"/>
                <a:cs typeface="+mn-cs"/>
                <a:sym typeface="Times New Roman"/>
              </a:defRPr>
            </a:pPr>
            <a:r>
              <a:t>through self monitoring</a:t>
            </a:r>
          </a:p>
        </p:txBody>
      </p:sp>
      <p:pic>
        <p:nvPicPr>
          <p:cNvPr id="387" name="image.png" descr="image.png"/>
          <p:cNvPicPr>
            <a:picLocks noChangeAspect="1"/>
          </p:cNvPicPr>
          <p:nvPr/>
        </p:nvPicPr>
        <p:blipFill>
          <a:blip r:embed="rId2"/>
          <a:stretch>
            <a:fillRect/>
          </a:stretch>
        </p:blipFill>
        <p:spPr>
          <a:xfrm>
            <a:off x="5943600" y="4575175"/>
            <a:ext cx="2352675" cy="1781175"/>
          </a:xfrm>
          <a:prstGeom prst="rect">
            <a:avLst/>
          </a:prstGeom>
          <a:ln w="12700">
            <a:miter lim="400000"/>
          </a:ln>
        </p:spPr>
      </p:pic>
      <p:pic>
        <p:nvPicPr>
          <p:cNvPr id="388" name="image.png" descr="image.png"/>
          <p:cNvPicPr>
            <a:picLocks noChangeAspect="1"/>
          </p:cNvPicPr>
          <p:nvPr/>
        </p:nvPicPr>
        <p:blipFill>
          <a:blip r:embed="rId3"/>
          <a:stretch>
            <a:fillRect/>
          </a:stretch>
        </p:blipFill>
        <p:spPr>
          <a:xfrm>
            <a:off x="1981200" y="4602162"/>
            <a:ext cx="2168525" cy="1727201"/>
          </a:xfrm>
          <a:prstGeom prst="rect">
            <a:avLst/>
          </a:prstGeom>
          <a:ln w="12700">
            <a:miter lim="400000"/>
          </a:ln>
        </p:spPr>
      </p:pic>
      <p:sp>
        <p:nvSpPr>
          <p:cNvPr id="389" name="*taping guidelines"/>
          <p:cNvSpPr txBox="1"/>
          <p:nvPr/>
        </p:nvSpPr>
        <p:spPr>
          <a:xfrm>
            <a:off x="184150" y="6343650"/>
            <a:ext cx="3965575" cy="4213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latin typeface="+mn-lt"/>
                <a:ea typeface="+mn-ea"/>
                <a:cs typeface="+mn-cs"/>
                <a:sym typeface="Times New Roman"/>
              </a:defRPr>
            </a:lvl1pPr>
          </a:lstStyle>
          <a:p>
            <a:r>
              <a:t>*taping guidelines</a:t>
            </a: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739E6-F752-4EF1-A15C-850FC7F83A3D}"/>
              </a:ext>
            </a:extLst>
          </p:cNvPr>
          <p:cNvSpPr>
            <a:spLocks noGrp="1"/>
          </p:cNvSpPr>
          <p:nvPr>
            <p:ph type="title"/>
          </p:nvPr>
        </p:nvSpPr>
        <p:spPr>
          <a:xfrm>
            <a:off x="1143000" y="228600"/>
            <a:ext cx="7543800" cy="914400"/>
          </a:xfrm>
        </p:spPr>
        <p:txBody>
          <a:bodyPr/>
          <a:lstStyle/>
          <a:p>
            <a:pPr>
              <a:defRPr/>
            </a:pPr>
            <a:r>
              <a:rPr lang="en-US" dirty="0"/>
              <a:t>Communication Apps</a:t>
            </a:r>
          </a:p>
        </p:txBody>
      </p:sp>
      <p:pic>
        <p:nvPicPr>
          <p:cNvPr id="27651" name="Picture 2">
            <a:extLst>
              <a:ext uri="{FF2B5EF4-FFF2-40B4-BE49-F238E27FC236}">
                <a16:creationId xmlns:a16="http://schemas.microsoft.com/office/drawing/2014/main" id="{AF4E8AB6-4DA9-4B15-B689-5F7230925D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9713" y="1360488"/>
            <a:ext cx="2819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3">
            <a:extLst>
              <a:ext uri="{FF2B5EF4-FFF2-40B4-BE49-F238E27FC236}">
                <a16:creationId xmlns:a16="http://schemas.microsoft.com/office/drawing/2014/main" id="{BA29CAA0-09E3-4A14-8761-9D387D0150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3997325"/>
            <a:ext cx="3881438" cy="267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5">
            <a:extLst>
              <a:ext uri="{FF2B5EF4-FFF2-40B4-BE49-F238E27FC236}">
                <a16:creationId xmlns:a16="http://schemas.microsoft.com/office/drawing/2014/main" id="{CA4C1412-D251-41F8-A702-D82F07A134D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524000"/>
            <a:ext cx="2473325"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03AD8-DDDB-4693-A40C-E415595F0C4E}"/>
              </a:ext>
            </a:extLst>
          </p:cNvPr>
          <p:cNvSpPr>
            <a:spLocks noGrp="1"/>
          </p:cNvSpPr>
          <p:nvPr>
            <p:ph type="title"/>
          </p:nvPr>
        </p:nvSpPr>
        <p:spPr>
          <a:xfrm>
            <a:off x="1116013" y="685800"/>
            <a:ext cx="7543800" cy="914400"/>
          </a:xfrm>
        </p:spPr>
        <p:txBody>
          <a:bodyPr/>
          <a:lstStyle/>
          <a:p>
            <a:pPr>
              <a:defRPr/>
            </a:pPr>
            <a:r>
              <a:rPr lang="en-US" dirty="0"/>
              <a:t>Teaching Communication</a:t>
            </a:r>
          </a:p>
        </p:txBody>
      </p:sp>
      <p:sp>
        <p:nvSpPr>
          <p:cNvPr id="29699" name="Content Placeholder 2">
            <a:extLst>
              <a:ext uri="{FF2B5EF4-FFF2-40B4-BE49-F238E27FC236}">
                <a16:creationId xmlns:a16="http://schemas.microsoft.com/office/drawing/2014/main" id="{9E4654F8-7221-46F6-9DCA-358D328E56E6}"/>
              </a:ext>
            </a:extLst>
          </p:cNvPr>
          <p:cNvSpPr>
            <a:spLocks noGrp="1"/>
          </p:cNvSpPr>
          <p:nvPr>
            <p:ph idx="1"/>
          </p:nvPr>
        </p:nvSpPr>
        <p:spPr>
          <a:xfrm>
            <a:off x="457200" y="1905000"/>
            <a:ext cx="4648200" cy="4025900"/>
          </a:xfrm>
        </p:spPr>
        <p:txBody>
          <a:bodyPr/>
          <a:lstStyle/>
          <a:p>
            <a:pPr>
              <a:buFont typeface="Wingdings" panose="05000000000000000000" pitchFamily="2" charset="2"/>
              <a:buChar char="v"/>
            </a:pPr>
            <a:r>
              <a:rPr lang="en-US" altLang="en-US" dirty="0"/>
              <a:t>Find what objects/activities the child is highly motivated by.  </a:t>
            </a:r>
          </a:p>
          <a:p>
            <a:pPr>
              <a:buFont typeface="Wingdings" panose="05000000000000000000" pitchFamily="2" charset="2"/>
              <a:buChar char="v"/>
            </a:pPr>
            <a:r>
              <a:rPr lang="en-US" altLang="en-US" dirty="0"/>
              <a:t>Introduce the highest preferred object/activity on the iPad first.</a:t>
            </a:r>
          </a:p>
          <a:p>
            <a:pPr>
              <a:buFont typeface="Wingdings" panose="05000000000000000000" pitchFamily="2" charset="2"/>
              <a:buChar char="v"/>
            </a:pPr>
            <a:r>
              <a:rPr lang="en-US" altLang="en-US" dirty="0"/>
              <a:t>Practice throughout                                                              the day by having the child                                                                 request for the preferred                                                    object/activity repeatedly.</a:t>
            </a:r>
          </a:p>
        </p:txBody>
      </p:sp>
      <p:pic>
        <p:nvPicPr>
          <p:cNvPr id="29700" name="Picture 3">
            <a:extLst>
              <a:ext uri="{FF2B5EF4-FFF2-40B4-BE49-F238E27FC236}">
                <a16:creationId xmlns:a16="http://schemas.microsoft.com/office/drawing/2014/main" id="{76410D69-337A-486F-A488-CD0ACC17E7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590800"/>
            <a:ext cx="3657600" cy="284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5CC73-DBD1-42D9-A204-A448ACD66D2B}"/>
              </a:ext>
            </a:extLst>
          </p:cNvPr>
          <p:cNvSpPr>
            <a:spLocks noGrp="1"/>
          </p:cNvSpPr>
          <p:nvPr>
            <p:ph type="title"/>
          </p:nvPr>
        </p:nvSpPr>
        <p:spPr>
          <a:xfrm>
            <a:off x="990600" y="304800"/>
            <a:ext cx="7543800" cy="914400"/>
          </a:xfrm>
        </p:spPr>
        <p:txBody>
          <a:bodyPr/>
          <a:lstStyle/>
          <a:p>
            <a:pPr>
              <a:defRPr/>
            </a:pPr>
            <a:r>
              <a:rPr lang="en-US" dirty="0" err="1"/>
              <a:t>Manding</a:t>
            </a:r>
            <a:r>
              <a:rPr lang="en-US" dirty="0"/>
              <a:t> </a:t>
            </a:r>
          </a:p>
        </p:txBody>
      </p:sp>
      <p:pic>
        <p:nvPicPr>
          <p:cNvPr id="4" name="Manding with Kyle.mp4">
            <a:hlinkClick r:id="" action="ppaction://media"/>
            <a:extLst>
              <a:ext uri="{FF2B5EF4-FFF2-40B4-BE49-F238E27FC236}">
                <a16:creationId xmlns:a16="http://schemas.microsoft.com/office/drawing/2014/main" id="{FB1EE0BD-1A7C-444F-AAD8-5E8D374CC37E}"/>
              </a:ext>
            </a:extLst>
          </p:cNvPr>
          <p:cNvPicPr>
            <a:picLocks noGrp="1" noRot="1" noChangeAspect="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1371600" y="1371600"/>
            <a:ext cx="6400800" cy="48006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2C9CC-4934-4EA2-89A3-15F25B7D91B1}"/>
              </a:ext>
            </a:extLst>
          </p:cNvPr>
          <p:cNvSpPr>
            <a:spLocks noGrp="1"/>
          </p:cNvSpPr>
          <p:nvPr>
            <p:ph type="title"/>
          </p:nvPr>
        </p:nvSpPr>
        <p:spPr>
          <a:xfrm>
            <a:off x="781050" y="533400"/>
            <a:ext cx="7543800" cy="914400"/>
          </a:xfrm>
        </p:spPr>
        <p:txBody>
          <a:bodyPr/>
          <a:lstStyle/>
          <a:p>
            <a:pPr>
              <a:defRPr/>
            </a:pPr>
            <a:r>
              <a:rPr lang="en-US" dirty="0"/>
              <a:t>Communication Apps</a:t>
            </a:r>
          </a:p>
        </p:txBody>
      </p:sp>
      <p:sp>
        <p:nvSpPr>
          <p:cNvPr id="3" name="Content Placeholder 2">
            <a:extLst>
              <a:ext uri="{FF2B5EF4-FFF2-40B4-BE49-F238E27FC236}">
                <a16:creationId xmlns:a16="http://schemas.microsoft.com/office/drawing/2014/main" id="{1869CDC3-A178-405D-A35D-DF51C360B5EA}"/>
              </a:ext>
            </a:extLst>
          </p:cNvPr>
          <p:cNvSpPr>
            <a:spLocks noGrp="1"/>
          </p:cNvSpPr>
          <p:nvPr>
            <p:ph idx="1"/>
          </p:nvPr>
        </p:nvSpPr>
        <p:spPr>
          <a:xfrm>
            <a:off x="533400" y="1905000"/>
            <a:ext cx="4800600" cy="4102100"/>
          </a:xfrm>
        </p:spPr>
        <p:txBody>
          <a:bodyPr/>
          <a:lstStyle/>
          <a:p>
            <a:pPr>
              <a:buFont typeface="Wingdings" pitchFamily="2" charset="2"/>
              <a:buChar char="v"/>
              <a:defRPr/>
            </a:pPr>
            <a:r>
              <a:rPr lang="en-US" b="1" dirty="0"/>
              <a:t>So much 2 say </a:t>
            </a:r>
            <a:r>
              <a:rPr lang="en-US" dirty="0"/>
              <a:t>is directed towards individuals with cognitive and language impairments. Simple to use.</a:t>
            </a:r>
          </a:p>
          <a:p>
            <a:pPr>
              <a:buFont typeface="Wingdings" pitchFamily="2" charset="2"/>
              <a:buChar char="v"/>
              <a:defRPr/>
            </a:pPr>
            <a:r>
              <a:rPr lang="en-US" b="1" dirty="0" err="1"/>
              <a:t>AnswersYes</a:t>
            </a:r>
            <a:r>
              <a:rPr lang="en-US" b="1" dirty="0"/>
              <a:t>/</a:t>
            </a:r>
            <a:r>
              <a:rPr lang="en-US" b="1" dirty="0" err="1"/>
              <a:t>NoHD</a:t>
            </a:r>
            <a:r>
              <a:rPr lang="en-US" b="1" dirty="0"/>
              <a:t> </a:t>
            </a:r>
            <a:r>
              <a:rPr lang="en-US" dirty="0"/>
              <a:t>teaches yes/no.</a:t>
            </a:r>
            <a:endParaRPr lang="en-US" b="1" dirty="0"/>
          </a:p>
          <a:p>
            <a:pPr>
              <a:buFont typeface="Wingdings" pitchFamily="2" charset="2"/>
              <a:buChar char="v"/>
              <a:defRPr/>
            </a:pPr>
            <a:r>
              <a:rPr lang="en-US" b="1" dirty="0"/>
              <a:t>Look2Learn</a:t>
            </a:r>
            <a:r>
              <a:rPr lang="en-US" dirty="0"/>
              <a:t> uses pictures with voice output.  Also allows you to record your own                                                    audio.  Limited to 140 pictures.</a:t>
            </a:r>
          </a:p>
          <a:p>
            <a:pPr marL="0" indent="0">
              <a:buFontTx/>
              <a:buNone/>
              <a:defRPr/>
            </a:pPr>
            <a:endParaRPr lang="en-US" dirty="0"/>
          </a:p>
          <a:p>
            <a:pPr>
              <a:buFont typeface="Wingdings" pitchFamily="2" charset="2"/>
              <a:buChar char="v"/>
              <a:defRPr/>
            </a:pPr>
            <a:endParaRPr lang="en-US" b="1" dirty="0"/>
          </a:p>
        </p:txBody>
      </p:sp>
      <p:pic>
        <p:nvPicPr>
          <p:cNvPr id="31748" name="Picture 3">
            <a:extLst>
              <a:ext uri="{FF2B5EF4-FFF2-40B4-BE49-F238E27FC236}">
                <a16:creationId xmlns:a16="http://schemas.microsoft.com/office/drawing/2014/main" id="{87CDD4F5-1490-456A-9BD9-3E653C1C6F0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2438400"/>
            <a:ext cx="354330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Pros"/>
          <p:cNvSpPr txBox="1">
            <a:spLocks noGrp="1"/>
          </p:cNvSpPr>
          <p:nvPr>
            <p:ph type="title"/>
          </p:nvPr>
        </p:nvSpPr>
        <p:spPr>
          <a:xfrm>
            <a:off x="533400" y="-757350"/>
            <a:ext cx="7358064" cy="1831703"/>
          </a:xfrm>
          <a:prstGeom prst="rect">
            <a:avLst/>
          </a:prstGeom>
        </p:spPr>
        <p:txBody>
          <a:bodyPr/>
          <a:lstStyle/>
          <a:p>
            <a:r>
              <a:rPr dirty="0"/>
              <a:t>Pros</a:t>
            </a:r>
          </a:p>
        </p:txBody>
      </p:sp>
      <p:sp>
        <p:nvSpPr>
          <p:cNvPr id="132" name="“It gives them the ability to control a piece of their environment and an opportunity to communicate.”…"/>
          <p:cNvSpPr txBox="1">
            <a:spLocks noGrp="1"/>
          </p:cNvSpPr>
          <p:nvPr>
            <p:ph type="body" sz="half" idx="1"/>
          </p:nvPr>
        </p:nvSpPr>
        <p:spPr>
          <a:xfrm>
            <a:off x="4114800" y="1447800"/>
            <a:ext cx="4652367" cy="4750594"/>
          </a:xfrm>
          <a:prstGeom prst="rect">
            <a:avLst/>
          </a:prstGeom>
        </p:spPr>
        <p:txBody>
          <a:bodyPr/>
          <a:lstStyle/>
          <a:p>
            <a:pPr marL="591571"/>
            <a:r>
              <a:rPr dirty="0"/>
              <a:t>“It gives them the ability to control a piece of their environment and an opportunity to communicate.”</a:t>
            </a:r>
          </a:p>
          <a:p>
            <a:pPr marL="591571"/>
            <a:r>
              <a:rPr dirty="0"/>
              <a:t>“Magical Device” - Steve Jobs</a:t>
            </a:r>
          </a:p>
          <a:p>
            <a:pPr marL="591571"/>
            <a:r>
              <a:rPr dirty="0"/>
              <a:t>Beneficial for children and parents.</a:t>
            </a:r>
          </a:p>
        </p:txBody>
      </p:sp>
      <p:pic>
        <p:nvPicPr>
          <p:cNvPr id="133" name="image.jpeg" descr="image.jpeg"/>
          <p:cNvPicPr>
            <a:picLocks noChangeAspect="1"/>
          </p:cNvPicPr>
          <p:nvPr/>
        </p:nvPicPr>
        <p:blipFill>
          <a:blip r:embed="rId2"/>
          <a:stretch>
            <a:fillRect/>
          </a:stretch>
        </p:blipFill>
        <p:spPr>
          <a:xfrm>
            <a:off x="228600" y="1072348"/>
            <a:ext cx="3562945" cy="5448226"/>
          </a:xfrm>
          <a:prstGeom prst="rect">
            <a:avLst/>
          </a:prstGeom>
          <a:ln w="12700">
            <a:miter lim="400000"/>
          </a:ln>
        </p:spPr>
      </p:pic>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F2BD2-3684-49DD-979E-734BE091C1D9}"/>
              </a:ext>
            </a:extLst>
          </p:cNvPr>
          <p:cNvSpPr>
            <a:spLocks noGrp="1"/>
          </p:cNvSpPr>
          <p:nvPr>
            <p:ph type="title"/>
          </p:nvPr>
        </p:nvSpPr>
        <p:spPr>
          <a:xfrm>
            <a:off x="914400" y="723900"/>
            <a:ext cx="7543800" cy="914400"/>
          </a:xfrm>
        </p:spPr>
        <p:txBody>
          <a:bodyPr/>
          <a:lstStyle/>
          <a:p>
            <a:pPr>
              <a:defRPr/>
            </a:pPr>
            <a:r>
              <a:rPr lang="en-US" dirty="0"/>
              <a:t> Communication Apps</a:t>
            </a:r>
          </a:p>
        </p:txBody>
      </p:sp>
      <p:sp>
        <p:nvSpPr>
          <p:cNvPr id="32771" name="Content Placeholder 2">
            <a:extLst>
              <a:ext uri="{FF2B5EF4-FFF2-40B4-BE49-F238E27FC236}">
                <a16:creationId xmlns:a16="http://schemas.microsoft.com/office/drawing/2014/main" id="{DE1EC0EF-A4DA-4612-A116-9E380412A448}"/>
              </a:ext>
            </a:extLst>
          </p:cNvPr>
          <p:cNvSpPr>
            <a:spLocks noGrp="1"/>
          </p:cNvSpPr>
          <p:nvPr>
            <p:ph idx="1"/>
          </p:nvPr>
        </p:nvSpPr>
        <p:spPr>
          <a:xfrm>
            <a:off x="533400" y="2362200"/>
            <a:ext cx="8039100" cy="2857500"/>
          </a:xfrm>
        </p:spPr>
        <p:txBody>
          <a:bodyPr/>
          <a:lstStyle/>
          <a:p>
            <a:pPr>
              <a:buFont typeface="Wingdings" panose="05000000000000000000" pitchFamily="2" charset="2"/>
              <a:buChar char="v"/>
            </a:pPr>
            <a:r>
              <a:rPr lang="en-US" altLang="en-US" b="1"/>
              <a:t>Proloquo2Go </a:t>
            </a:r>
            <a:r>
              <a:rPr lang="en-US" altLang="en-US"/>
              <a:t>allows you to add picture symbols or real photos to voice output words or sentences.</a:t>
            </a:r>
          </a:p>
          <a:p>
            <a:pPr>
              <a:buFont typeface="Wingdings" panose="05000000000000000000" pitchFamily="2" charset="2"/>
              <a:buChar char="v"/>
            </a:pPr>
            <a:r>
              <a:rPr lang="en-US" altLang="en-US" b="1"/>
              <a:t>Speak it!  </a:t>
            </a:r>
            <a:r>
              <a:rPr lang="en-US" altLang="en-US"/>
              <a:t>Text to speech                                              application for children that                                                 type.</a:t>
            </a:r>
          </a:p>
          <a:p>
            <a:pPr>
              <a:buFont typeface="Wingdings" panose="05000000000000000000" pitchFamily="2" charset="2"/>
              <a:buChar char="v"/>
            </a:pPr>
            <a:r>
              <a:rPr lang="en-US" altLang="en-US" b="1"/>
              <a:t>Assistive chat </a:t>
            </a:r>
            <a:r>
              <a:rPr lang="en-US" altLang="en-US"/>
              <a:t>text to speech                                                                           application that has word                                                                  prediction, 3 voices and                                                                       adjustable volume and speed.                                                                                      </a:t>
            </a:r>
            <a:endParaRPr lang="en-US" altLang="en-US" b="1"/>
          </a:p>
        </p:txBody>
      </p:sp>
      <p:pic>
        <p:nvPicPr>
          <p:cNvPr id="32772" name="Picture 3">
            <a:extLst>
              <a:ext uri="{FF2B5EF4-FFF2-40B4-BE49-F238E27FC236}">
                <a16:creationId xmlns:a16="http://schemas.microsoft.com/office/drawing/2014/main" id="{455ED7BA-56F1-40B8-8A87-03B297A7A62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3048000"/>
            <a:ext cx="3570288"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09E14-3178-4004-8F59-B62D436B2E59}"/>
              </a:ext>
            </a:extLst>
          </p:cNvPr>
          <p:cNvSpPr>
            <a:spLocks noGrp="1"/>
          </p:cNvSpPr>
          <p:nvPr>
            <p:ph type="title"/>
          </p:nvPr>
        </p:nvSpPr>
        <p:spPr>
          <a:xfrm>
            <a:off x="838200" y="306387"/>
            <a:ext cx="7543800" cy="914400"/>
          </a:xfrm>
        </p:spPr>
        <p:txBody>
          <a:bodyPr/>
          <a:lstStyle/>
          <a:p>
            <a:pPr>
              <a:defRPr/>
            </a:pPr>
            <a:r>
              <a:rPr lang="en-US" dirty="0"/>
              <a:t>Proloquo2Go</a:t>
            </a:r>
          </a:p>
        </p:txBody>
      </p:sp>
      <p:pic>
        <p:nvPicPr>
          <p:cNvPr id="4" name="The_Proloquo2Go_speech_app_-_LoveThatMax.com.wmv">
            <a:hlinkClick r:id="" action="ppaction://media"/>
            <a:extLst>
              <a:ext uri="{FF2B5EF4-FFF2-40B4-BE49-F238E27FC236}">
                <a16:creationId xmlns:a16="http://schemas.microsoft.com/office/drawing/2014/main" id="{63D4CB01-486D-42E1-BEC3-88F15386D8AA}"/>
              </a:ext>
            </a:extLst>
          </p:cNvPr>
          <p:cNvPicPr>
            <a:picLocks noGrp="1" noRot="1" noChangeAspect="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1066800" y="1828800"/>
            <a:ext cx="6856413" cy="4722813"/>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233D4-10AF-43E7-9D8E-150721189148}"/>
              </a:ext>
            </a:extLst>
          </p:cNvPr>
          <p:cNvSpPr>
            <a:spLocks noGrp="1"/>
          </p:cNvSpPr>
          <p:nvPr>
            <p:ph type="title"/>
          </p:nvPr>
        </p:nvSpPr>
        <p:spPr>
          <a:xfrm>
            <a:off x="914400" y="635126"/>
            <a:ext cx="7543800" cy="914400"/>
          </a:xfrm>
        </p:spPr>
        <p:txBody>
          <a:bodyPr/>
          <a:lstStyle/>
          <a:p>
            <a:pPr>
              <a:defRPr/>
            </a:pPr>
            <a:r>
              <a:rPr lang="en-US" dirty="0"/>
              <a:t>Communication Apps</a:t>
            </a:r>
          </a:p>
        </p:txBody>
      </p:sp>
      <p:sp>
        <p:nvSpPr>
          <p:cNvPr id="34819" name="Content Placeholder 2">
            <a:extLst>
              <a:ext uri="{FF2B5EF4-FFF2-40B4-BE49-F238E27FC236}">
                <a16:creationId xmlns:a16="http://schemas.microsoft.com/office/drawing/2014/main" id="{D243DA07-C093-42B1-B181-6EF6DCD183A7}"/>
              </a:ext>
            </a:extLst>
          </p:cNvPr>
          <p:cNvSpPr>
            <a:spLocks noGrp="1"/>
          </p:cNvSpPr>
          <p:nvPr>
            <p:ph idx="1"/>
          </p:nvPr>
        </p:nvSpPr>
        <p:spPr>
          <a:xfrm>
            <a:off x="554038" y="1295400"/>
            <a:ext cx="8039100" cy="1752600"/>
          </a:xfrm>
        </p:spPr>
        <p:txBody>
          <a:bodyPr/>
          <a:lstStyle/>
          <a:p>
            <a:pPr>
              <a:buFont typeface="Wingdings" panose="05000000000000000000" pitchFamily="2" charset="2"/>
              <a:buChar char="v"/>
            </a:pPr>
            <a:r>
              <a:rPr lang="en-US" altLang="en-US" b="1"/>
              <a:t>Talking Tom </a:t>
            </a:r>
            <a:r>
              <a:rPr lang="en-US" altLang="en-US"/>
              <a:t>group of apps reinforce expressive language.</a:t>
            </a:r>
            <a:endParaRPr lang="en-US" altLang="en-US" b="1"/>
          </a:p>
        </p:txBody>
      </p:sp>
      <p:pic>
        <p:nvPicPr>
          <p:cNvPr id="34820" name="Picture 3">
            <a:extLst>
              <a:ext uri="{FF2B5EF4-FFF2-40B4-BE49-F238E27FC236}">
                <a16:creationId xmlns:a16="http://schemas.microsoft.com/office/drawing/2014/main" id="{5E76487F-6D80-4FB7-A957-21D34BF6391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717799"/>
            <a:ext cx="3076575" cy="40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4">
            <a:extLst>
              <a:ext uri="{FF2B5EF4-FFF2-40B4-BE49-F238E27FC236}">
                <a16:creationId xmlns:a16="http://schemas.microsoft.com/office/drawing/2014/main" id="{BD022E49-43B6-4BEC-A42D-002952907C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28490" y="2820444"/>
            <a:ext cx="4606925"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3AC9E-418C-435E-A34B-979F3A4787C3}"/>
              </a:ext>
            </a:extLst>
          </p:cNvPr>
          <p:cNvSpPr>
            <a:spLocks noGrp="1"/>
          </p:cNvSpPr>
          <p:nvPr>
            <p:ph type="title"/>
          </p:nvPr>
        </p:nvSpPr>
        <p:spPr>
          <a:xfrm>
            <a:off x="990600" y="457200"/>
            <a:ext cx="7543800" cy="914400"/>
          </a:xfrm>
        </p:spPr>
        <p:txBody>
          <a:bodyPr/>
          <a:lstStyle/>
          <a:p>
            <a:pPr>
              <a:defRPr/>
            </a:pPr>
            <a:r>
              <a:rPr lang="en-US" dirty="0"/>
              <a:t>Other Speech Apps</a:t>
            </a:r>
          </a:p>
        </p:txBody>
      </p:sp>
      <p:sp>
        <p:nvSpPr>
          <p:cNvPr id="35843" name="Content Placeholder 2">
            <a:extLst>
              <a:ext uri="{FF2B5EF4-FFF2-40B4-BE49-F238E27FC236}">
                <a16:creationId xmlns:a16="http://schemas.microsoft.com/office/drawing/2014/main" id="{A5964067-DAB6-4A45-8556-28D02B8C1CA1}"/>
              </a:ext>
            </a:extLst>
          </p:cNvPr>
          <p:cNvSpPr>
            <a:spLocks noGrp="1"/>
          </p:cNvSpPr>
          <p:nvPr>
            <p:ph idx="1"/>
          </p:nvPr>
        </p:nvSpPr>
        <p:spPr>
          <a:xfrm>
            <a:off x="1143000" y="1828800"/>
            <a:ext cx="6096000" cy="3657599"/>
          </a:xfrm>
        </p:spPr>
        <p:txBody>
          <a:bodyPr/>
          <a:lstStyle/>
          <a:p>
            <a:r>
              <a:rPr lang="en-US" altLang="en-US" b="1" dirty="0" err="1"/>
              <a:t>ArtikPix</a:t>
            </a:r>
            <a:r>
              <a:rPr lang="en-US" altLang="en-US" b="1" dirty="0"/>
              <a:t> </a:t>
            </a:r>
            <a:r>
              <a:rPr lang="en-US" altLang="en-US" dirty="0"/>
              <a:t>is an articulation app with flashcard and matching activities.</a:t>
            </a:r>
          </a:p>
          <a:p>
            <a:r>
              <a:rPr lang="en-US" altLang="en-US" b="1" dirty="0"/>
              <a:t>ABA Flashcards Actions </a:t>
            </a:r>
            <a:r>
              <a:rPr lang="en-US" altLang="en-US" dirty="0"/>
              <a:t>includes 52 flashcards with clearly pronounced real audio and musical reinforcement.</a:t>
            </a:r>
          </a:p>
          <a:p>
            <a:r>
              <a:rPr lang="en-US" altLang="en-US" b="1" dirty="0"/>
              <a:t>Speech with Milo </a:t>
            </a:r>
            <a:r>
              <a:rPr lang="en-US" altLang="en-US" dirty="0"/>
              <a:t>has an animated mouse                                                 perform over 100 actions.</a:t>
            </a:r>
            <a:endParaRPr lang="en-US" altLang="en-US" b="1" dirty="0"/>
          </a:p>
        </p:txBody>
      </p:sp>
      <p:pic>
        <p:nvPicPr>
          <p:cNvPr id="35844" name="Picture 3">
            <a:extLst>
              <a:ext uri="{FF2B5EF4-FFF2-40B4-BE49-F238E27FC236}">
                <a16:creationId xmlns:a16="http://schemas.microsoft.com/office/drawing/2014/main" id="{A6B0D4C1-472B-4C92-9E10-06FD31EB2A2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4657725"/>
            <a:ext cx="177165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703AB-13F9-446C-8E93-7FC84602ED01}"/>
              </a:ext>
            </a:extLst>
          </p:cNvPr>
          <p:cNvSpPr>
            <a:spLocks noGrp="1"/>
          </p:cNvSpPr>
          <p:nvPr>
            <p:ph type="title"/>
          </p:nvPr>
        </p:nvSpPr>
        <p:spPr>
          <a:xfrm>
            <a:off x="800100" y="304800"/>
            <a:ext cx="7543800" cy="914400"/>
          </a:xfrm>
        </p:spPr>
        <p:txBody>
          <a:bodyPr/>
          <a:lstStyle/>
          <a:p>
            <a:pPr>
              <a:defRPr/>
            </a:pPr>
            <a:r>
              <a:rPr lang="en-US" dirty="0"/>
              <a:t>Teaching Adjectives</a:t>
            </a:r>
          </a:p>
        </p:txBody>
      </p:sp>
      <p:pic>
        <p:nvPicPr>
          <p:cNvPr id="4" name="Omar Speech.mp4">
            <a:hlinkClick r:id="" action="ppaction://media"/>
            <a:extLst>
              <a:ext uri="{FF2B5EF4-FFF2-40B4-BE49-F238E27FC236}">
                <a16:creationId xmlns:a16="http://schemas.microsoft.com/office/drawing/2014/main" id="{5FD99323-EF07-4AE7-827E-204C40F5798F}"/>
              </a:ext>
            </a:extLst>
          </p:cNvPr>
          <p:cNvPicPr>
            <a:picLocks noGrp="1" noRot="1" noChangeAspect="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1447800" y="1524000"/>
            <a:ext cx="6096000" cy="45720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E042D-2271-43AA-8F35-DEF950D0E1C8}"/>
              </a:ext>
            </a:extLst>
          </p:cNvPr>
          <p:cNvSpPr>
            <a:spLocks noGrp="1"/>
          </p:cNvSpPr>
          <p:nvPr>
            <p:ph type="title"/>
          </p:nvPr>
        </p:nvSpPr>
        <p:spPr>
          <a:xfrm>
            <a:off x="914400" y="914400"/>
            <a:ext cx="7543800" cy="914400"/>
          </a:xfrm>
        </p:spPr>
        <p:txBody>
          <a:bodyPr/>
          <a:lstStyle/>
          <a:p>
            <a:pPr>
              <a:defRPr/>
            </a:pPr>
            <a:r>
              <a:rPr lang="en-US" dirty="0"/>
              <a:t>Building Sentences with Verbs</a:t>
            </a:r>
          </a:p>
        </p:txBody>
      </p:sp>
      <p:pic>
        <p:nvPicPr>
          <p:cNvPr id="4" name="Omar Speech Sentences.mp4">
            <a:hlinkClick r:id="" action="ppaction://media"/>
            <a:extLst>
              <a:ext uri="{FF2B5EF4-FFF2-40B4-BE49-F238E27FC236}">
                <a16:creationId xmlns:a16="http://schemas.microsoft.com/office/drawing/2014/main" id="{0BEE7A70-D06D-4D82-A9EC-2677BF01BA7D}"/>
              </a:ext>
            </a:extLst>
          </p:cNvPr>
          <p:cNvPicPr>
            <a:picLocks noGrp="1" noRot="1" noChangeAspect="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1600200" y="1905000"/>
            <a:ext cx="6172200" cy="462915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5AC66-A38D-43A0-B864-45CFF9981DAE}"/>
              </a:ext>
            </a:extLst>
          </p:cNvPr>
          <p:cNvSpPr>
            <a:spLocks noGrp="1"/>
          </p:cNvSpPr>
          <p:nvPr>
            <p:ph type="title"/>
          </p:nvPr>
        </p:nvSpPr>
        <p:spPr>
          <a:xfrm>
            <a:off x="1066800" y="381000"/>
            <a:ext cx="7543800" cy="914400"/>
          </a:xfrm>
        </p:spPr>
        <p:txBody>
          <a:bodyPr/>
          <a:lstStyle/>
          <a:p>
            <a:pPr>
              <a:defRPr/>
            </a:pPr>
            <a:r>
              <a:rPr lang="en-US" dirty="0"/>
              <a:t>Teaching Motor Skills</a:t>
            </a:r>
          </a:p>
        </p:txBody>
      </p:sp>
      <p:sp>
        <p:nvSpPr>
          <p:cNvPr id="38915" name="Content Placeholder 2">
            <a:extLst>
              <a:ext uri="{FF2B5EF4-FFF2-40B4-BE49-F238E27FC236}">
                <a16:creationId xmlns:a16="http://schemas.microsoft.com/office/drawing/2014/main" id="{6FA2813F-81AD-4B49-B4AA-9C0605CF7CCC}"/>
              </a:ext>
            </a:extLst>
          </p:cNvPr>
          <p:cNvSpPr>
            <a:spLocks noGrp="1"/>
          </p:cNvSpPr>
          <p:nvPr>
            <p:ph idx="1"/>
          </p:nvPr>
        </p:nvSpPr>
        <p:spPr>
          <a:xfrm>
            <a:off x="285750" y="1676400"/>
            <a:ext cx="5397500" cy="4259263"/>
          </a:xfrm>
        </p:spPr>
        <p:txBody>
          <a:bodyPr/>
          <a:lstStyle/>
          <a:p>
            <a:pPr>
              <a:buFont typeface="Wingdings" panose="05000000000000000000" pitchFamily="2" charset="2"/>
              <a:buChar char="v"/>
            </a:pPr>
            <a:r>
              <a:rPr lang="en-US" altLang="en-US"/>
              <a:t>Add tubing or sponge rollers to a stylus for a larger grip.</a:t>
            </a:r>
          </a:p>
          <a:p>
            <a:pPr>
              <a:buFont typeface="Wingdings" panose="05000000000000000000" pitchFamily="2" charset="2"/>
              <a:buChar char="v"/>
            </a:pPr>
            <a:r>
              <a:rPr lang="en-US" altLang="en-US"/>
              <a:t>Stylus socks can be purchased for users that press hard.</a:t>
            </a:r>
          </a:p>
          <a:p>
            <a:pPr>
              <a:buFont typeface="Wingdings" panose="05000000000000000000" pitchFamily="2" charset="2"/>
              <a:buChar char="v"/>
            </a:pPr>
            <a:r>
              <a:rPr lang="en-US" altLang="en-US"/>
              <a:t>Be creative! Find out which apps are reinforcing and make modifications to teach motor skills!</a:t>
            </a:r>
          </a:p>
        </p:txBody>
      </p:sp>
      <p:pic>
        <p:nvPicPr>
          <p:cNvPr id="38916" name="Picture 3">
            <a:extLst>
              <a:ext uri="{FF2B5EF4-FFF2-40B4-BE49-F238E27FC236}">
                <a16:creationId xmlns:a16="http://schemas.microsoft.com/office/drawing/2014/main" id="{01AB4175-F9BF-4DBD-9818-04760255C98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97538" y="1887538"/>
            <a:ext cx="3113087"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4111B-AAB5-44A1-A4C2-C9C8AA95B74A}"/>
              </a:ext>
            </a:extLst>
          </p:cNvPr>
          <p:cNvSpPr>
            <a:spLocks noGrp="1"/>
          </p:cNvSpPr>
          <p:nvPr>
            <p:ph type="title"/>
          </p:nvPr>
        </p:nvSpPr>
        <p:spPr>
          <a:xfrm>
            <a:off x="1143000" y="838200"/>
            <a:ext cx="7543800" cy="914400"/>
          </a:xfrm>
        </p:spPr>
        <p:txBody>
          <a:bodyPr/>
          <a:lstStyle/>
          <a:p>
            <a:pPr>
              <a:defRPr/>
            </a:pPr>
            <a:r>
              <a:rPr lang="en-US" dirty="0"/>
              <a:t>Motor Skills Apps</a:t>
            </a:r>
          </a:p>
        </p:txBody>
      </p:sp>
      <p:sp>
        <p:nvSpPr>
          <p:cNvPr id="39939" name="Content Placeholder 2">
            <a:extLst>
              <a:ext uri="{FF2B5EF4-FFF2-40B4-BE49-F238E27FC236}">
                <a16:creationId xmlns:a16="http://schemas.microsoft.com/office/drawing/2014/main" id="{22B055B4-A34B-452F-9ED9-A6D019E50E54}"/>
              </a:ext>
            </a:extLst>
          </p:cNvPr>
          <p:cNvSpPr>
            <a:spLocks noGrp="1"/>
          </p:cNvSpPr>
          <p:nvPr>
            <p:ph idx="1"/>
          </p:nvPr>
        </p:nvSpPr>
        <p:spPr>
          <a:xfrm>
            <a:off x="381000" y="1265238"/>
            <a:ext cx="8039100" cy="4025900"/>
          </a:xfrm>
        </p:spPr>
        <p:txBody>
          <a:bodyPr/>
          <a:lstStyle/>
          <a:p>
            <a:pPr>
              <a:buFont typeface="Wingdings" panose="05000000000000000000" pitchFamily="2" charset="2"/>
              <a:buChar char="v"/>
            </a:pPr>
            <a:r>
              <a:rPr lang="en-US" altLang="en-US" b="1" dirty="0"/>
              <a:t>Touch trainer </a:t>
            </a:r>
            <a:r>
              <a:rPr lang="en-US" altLang="en-US" dirty="0"/>
              <a:t>teaches training on how to touch and point to the iPad.</a:t>
            </a:r>
          </a:p>
          <a:p>
            <a:pPr>
              <a:buFont typeface="Wingdings" panose="05000000000000000000" pitchFamily="2" charset="2"/>
              <a:buChar char="v"/>
            </a:pPr>
            <a:r>
              <a:rPr lang="en-US" altLang="en-US" b="1" dirty="0"/>
              <a:t>Hatch </a:t>
            </a:r>
            <a:r>
              <a:rPr lang="en-US" altLang="en-US" dirty="0"/>
              <a:t>teaches pointing and cause and effect.</a:t>
            </a:r>
          </a:p>
          <a:p>
            <a:pPr>
              <a:buFont typeface="Wingdings" panose="05000000000000000000" pitchFamily="2" charset="2"/>
              <a:buChar char="v"/>
            </a:pPr>
            <a:r>
              <a:rPr lang="en-US" altLang="en-US" b="1" dirty="0"/>
              <a:t>Bubble Snap </a:t>
            </a:r>
            <a:r>
              <a:rPr lang="en-US" altLang="en-US" dirty="0"/>
              <a:t>can be used to teach pointing and tracing skills.</a:t>
            </a:r>
            <a:endParaRPr lang="en-US" altLang="en-US" b="1" dirty="0"/>
          </a:p>
        </p:txBody>
      </p:sp>
      <p:pic>
        <p:nvPicPr>
          <p:cNvPr id="39940" name="Picture 3">
            <a:extLst>
              <a:ext uri="{FF2B5EF4-FFF2-40B4-BE49-F238E27FC236}">
                <a16:creationId xmlns:a16="http://schemas.microsoft.com/office/drawing/2014/main" id="{6D775F6F-6A90-456C-BA64-15A808C0B24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92700" y="4186238"/>
            <a:ext cx="2362200"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5">
            <a:extLst>
              <a:ext uri="{FF2B5EF4-FFF2-40B4-BE49-F238E27FC236}">
                <a16:creationId xmlns:a16="http://schemas.microsoft.com/office/drawing/2014/main" id="{9EED34F8-D308-487B-8A80-3B3B3AEE8F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224338"/>
            <a:ext cx="1670050" cy="239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27C12-887C-444E-847B-302344B81535}"/>
              </a:ext>
            </a:extLst>
          </p:cNvPr>
          <p:cNvSpPr>
            <a:spLocks noGrp="1"/>
          </p:cNvSpPr>
          <p:nvPr>
            <p:ph type="title"/>
          </p:nvPr>
        </p:nvSpPr>
        <p:spPr>
          <a:xfrm>
            <a:off x="902368" y="1066800"/>
            <a:ext cx="7543800" cy="914400"/>
          </a:xfrm>
        </p:spPr>
        <p:txBody>
          <a:bodyPr/>
          <a:lstStyle/>
          <a:p>
            <a:pPr>
              <a:defRPr/>
            </a:pPr>
            <a:r>
              <a:rPr lang="en-US" dirty="0"/>
              <a:t>Motor Skills Apps</a:t>
            </a:r>
          </a:p>
        </p:txBody>
      </p:sp>
      <p:sp>
        <p:nvSpPr>
          <p:cNvPr id="40963" name="Content Placeholder 2">
            <a:extLst>
              <a:ext uri="{FF2B5EF4-FFF2-40B4-BE49-F238E27FC236}">
                <a16:creationId xmlns:a16="http://schemas.microsoft.com/office/drawing/2014/main" id="{8BE9DA86-A944-4F74-A3F8-FBCF2B5B1DC6}"/>
              </a:ext>
            </a:extLst>
          </p:cNvPr>
          <p:cNvSpPr>
            <a:spLocks noGrp="1"/>
          </p:cNvSpPr>
          <p:nvPr>
            <p:ph idx="1"/>
          </p:nvPr>
        </p:nvSpPr>
        <p:spPr>
          <a:xfrm>
            <a:off x="304800" y="1066800"/>
            <a:ext cx="8153400" cy="3962400"/>
          </a:xfrm>
        </p:spPr>
        <p:txBody>
          <a:bodyPr/>
          <a:lstStyle/>
          <a:p>
            <a:pPr>
              <a:buFont typeface="Wingdings" panose="05000000000000000000" pitchFamily="2" charset="2"/>
              <a:buChar char="v"/>
            </a:pPr>
            <a:endParaRPr lang="en-US" altLang="en-US" b="1"/>
          </a:p>
          <a:p>
            <a:pPr>
              <a:buFont typeface="Wingdings" panose="05000000000000000000" pitchFamily="2" charset="2"/>
              <a:buChar char="v"/>
            </a:pPr>
            <a:r>
              <a:rPr lang="en-US" altLang="en-US" b="1"/>
              <a:t>Dexteria </a:t>
            </a:r>
            <a:r>
              <a:rPr lang="en-US" altLang="en-US"/>
              <a:t>is a set of hand exercises that improve fine motor skills.</a:t>
            </a:r>
          </a:p>
          <a:p>
            <a:pPr>
              <a:buFont typeface="Wingdings" panose="05000000000000000000" pitchFamily="2" charset="2"/>
              <a:buChar char="v"/>
            </a:pPr>
            <a:r>
              <a:rPr lang="en-US" altLang="en-US" b="1"/>
              <a:t>iWriteWords </a:t>
            </a:r>
            <a:r>
              <a:rPr lang="en-US" altLang="en-US"/>
              <a:t>has users trace numbers and letters to form words.</a:t>
            </a:r>
            <a:endParaRPr lang="en-US" altLang="en-US" b="1"/>
          </a:p>
          <a:p>
            <a:pPr>
              <a:buFont typeface="Wingdings" panose="05000000000000000000" pitchFamily="2" charset="2"/>
              <a:buChar char="v"/>
            </a:pPr>
            <a:r>
              <a:rPr lang="en-US" altLang="en-US" b="1"/>
              <a:t>Letter Reflex </a:t>
            </a:r>
            <a:r>
              <a:rPr lang="en-US" altLang="en-US"/>
              <a:t>teaches the learner                                                                how to overcome letter reversals.</a:t>
            </a:r>
            <a:endParaRPr lang="en-US" altLang="en-US" b="1"/>
          </a:p>
        </p:txBody>
      </p:sp>
      <p:pic>
        <p:nvPicPr>
          <p:cNvPr id="40964" name="Picture 3">
            <a:extLst>
              <a:ext uri="{FF2B5EF4-FFF2-40B4-BE49-F238E27FC236}">
                <a16:creationId xmlns:a16="http://schemas.microsoft.com/office/drawing/2014/main" id="{E333A49B-B1BB-4767-BEA5-7CB4C17CA5C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72100" y="3733800"/>
            <a:ext cx="3559175"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69122-4AF5-40A8-A4D9-E5AB3E7DBFA6}"/>
              </a:ext>
            </a:extLst>
          </p:cNvPr>
          <p:cNvSpPr>
            <a:spLocks noGrp="1"/>
          </p:cNvSpPr>
          <p:nvPr>
            <p:ph type="title"/>
          </p:nvPr>
        </p:nvSpPr>
        <p:spPr>
          <a:xfrm>
            <a:off x="1106905" y="833438"/>
            <a:ext cx="7543800" cy="914400"/>
          </a:xfrm>
        </p:spPr>
        <p:txBody>
          <a:bodyPr/>
          <a:lstStyle/>
          <a:p>
            <a:pPr>
              <a:defRPr/>
            </a:pPr>
            <a:r>
              <a:rPr lang="en-US" dirty="0"/>
              <a:t>Motor Skills Apps</a:t>
            </a:r>
          </a:p>
        </p:txBody>
      </p:sp>
      <p:sp>
        <p:nvSpPr>
          <p:cNvPr id="41987" name="Content Placeholder 2">
            <a:extLst>
              <a:ext uri="{FF2B5EF4-FFF2-40B4-BE49-F238E27FC236}">
                <a16:creationId xmlns:a16="http://schemas.microsoft.com/office/drawing/2014/main" id="{B2CBD840-F810-4E12-BB14-E4BFBCEA7443}"/>
              </a:ext>
            </a:extLst>
          </p:cNvPr>
          <p:cNvSpPr>
            <a:spLocks noGrp="1"/>
          </p:cNvSpPr>
          <p:nvPr>
            <p:ph idx="1"/>
          </p:nvPr>
        </p:nvSpPr>
        <p:spPr>
          <a:xfrm>
            <a:off x="609600" y="833438"/>
            <a:ext cx="8039100" cy="3281362"/>
          </a:xfrm>
        </p:spPr>
        <p:txBody>
          <a:bodyPr/>
          <a:lstStyle/>
          <a:p>
            <a:pPr>
              <a:buFont typeface="Wingdings" panose="05000000000000000000" pitchFamily="2" charset="2"/>
              <a:buChar char="v"/>
            </a:pPr>
            <a:r>
              <a:rPr lang="en-US" altLang="en-US" b="1"/>
              <a:t>Dance Party Zoo </a:t>
            </a:r>
            <a:r>
              <a:rPr lang="en-US" altLang="en-US"/>
              <a:t>is a dance game for practicing balance, rhythm and coordination.</a:t>
            </a:r>
            <a:endParaRPr lang="en-US" altLang="en-US" b="1"/>
          </a:p>
        </p:txBody>
      </p:sp>
      <p:pic>
        <p:nvPicPr>
          <p:cNvPr id="41988" name="Picture 3">
            <a:extLst>
              <a:ext uri="{FF2B5EF4-FFF2-40B4-BE49-F238E27FC236}">
                <a16:creationId xmlns:a16="http://schemas.microsoft.com/office/drawing/2014/main" id="{1E8F20E1-9025-4FA0-ABD1-F6ED700211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976563"/>
            <a:ext cx="2590800" cy="371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4">
            <a:extLst>
              <a:ext uri="{FF2B5EF4-FFF2-40B4-BE49-F238E27FC236}">
                <a16:creationId xmlns:a16="http://schemas.microsoft.com/office/drawing/2014/main" id="{83CB27F1-6AC3-4651-A682-C28C189CC4D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86375" y="2976563"/>
            <a:ext cx="2586038" cy="371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BF7A4-45E3-4A4C-A842-C681817C9868}"/>
              </a:ext>
            </a:extLst>
          </p:cNvPr>
          <p:cNvSpPr>
            <a:spLocks noGrp="1"/>
          </p:cNvSpPr>
          <p:nvPr>
            <p:ph type="title"/>
          </p:nvPr>
        </p:nvSpPr>
        <p:spPr>
          <a:xfrm>
            <a:off x="1024689" y="1066800"/>
            <a:ext cx="7543800" cy="914400"/>
          </a:xfrm>
        </p:spPr>
        <p:txBody>
          <a:bodyPr/>
          <a:lstStyle/>
          <a:p>
            <a:pPr>
              <a:defRPr/>
            </a:pPr>
            <a:r>
              <a:rPr lang="en-US" dirty="0"/>
              <a:t>Autism and Communication</a:t>
            </a:r>
          </a:p>
        </p:txBody>
      </p:sp>
      <p:sp>
        <p:nvSpPr>
          <p:cNvPr id="7171" name="Content Placeholder 2">
            <a:extLst>
              <a:ext uri="{FF2B5EF4-FFF2-40B4-BE49-F238E27FC236}">
                <a16:creationId xmlns:a16="http://schemas.microsoft.com/office/drawing/2014/main" id="{4CAFB300-6E62-40DA-A3E7-B90DBE9F5ED9}"/>
              </a:ext>
            </a:extLst>
          </p:cNvPr>
          <p:cNvSpPr>
            <a:spLocks noGrp="1"/>
          </p:cNvSpPr>
          <p:nvPr>
            <p:ph idx="1"/>
          </p:nvPr>
        </p:nvSpPr>
        <p:spPr>
          <a:xfrm>
            <a:off x="4191000" y="2070100"/>
            <a:ext cx="4635500" cy="4025900"/>
          </a:xfrm>
        </p:spPr>
        <p:txBody>
          <a:bodyPr/>
          <a:lstStyle/>
          <a:p>
            <a:pPr lvl="1">
              <a:buFont typeface="Wingdings" panose="05000000000000000000" pitchFamily="2" charset="2"/>
              <a:buChar char="v"/>
            </a:pPr>
            <a:r>
              <a:rPr lang="en-US" altLang="en-US" dirty="0"/>
              <a:t>DSM IV-TR includes qualitative impairments in communication as a defining feature of autism.</a:t>
            </a:r>
          </a:p>
          <a:p>
            <a:pPr lvl="1">
              <a:buFont typeface="Wingdings" panose="05000000000000000000" pitchFamily="2" charset="2"/>
              <a:buChar char="v"/>
            </a:pPr>
            <a:r>
              <a:rPr lang="en-US" altLang="en-US" dirty="0"/>
              <a:t>Therefore, language based instruction can be problematic for students with ASD.</a:t>
            </a:r>
          </a:p>
        </p:txBody>
      </p:sp>
      <p:pic>
        <p:nvPicPr>
          <p:cNvPr id="7172" name="Picture 3">
            <a:extLst>
              <a:ext uri="{FF2B5EF4-FFF2-40B4-BE49-F238E27FC236}">
                <a16:creationId xmlns:a16="http://schemas.microsoft.com/office/drawing/2014/main" id="{C0251D72-DCB5-4473-9AA4-6A899801BA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2330450"/>
            <a:ext cx="254475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033F4-228B-44BE-B10E-FB25BCCC2237}"/>
              </a:ext>
            </a:extLst>
          </p:cNvPr>
          <p:cNvSpPr>
            <a:spLocks noGrp="1"/>
          </p:cNvSpPr>
          <p:nvPr>
            <p:ph type="title"/>
          </p:nvPr>
        </p:nvSpPr>
        <p:spPr>
          <a:xfrm>
            <a:off x="1143000" y="838200"/>
            <a:ext cx="7543800" cy="914400"/>
          </a:xfrm>
        </p:spPr>
        <p:txBody>
          <a:bodyPr/>
          <a:lstStyle/>
          <a:p>
            <a:pPr>
              <a:defRPr/>
            </a:pPr>
            <a:r>
              <a:rPr lang="en-US" dirty="0"/>
              <a:t>Writing with Doodle Buddy</a:t>
            </a:r>
          </a:p>
        </p:txBody>
      </p:sp>
      <p:pic>
        <p:nvPicPr>
          <p:cNvPr id="4" name="OT (1).mp4">
            <a:hlinkClick r:id="" action="ppaction://media"/>
            <a:extLst>
              <a:ext uri="{FF2B5EF4-FFF2-40B4-BE49-F238E27FC236}">
                <a16:creationId xmlns:a16="http://schemas.microsoft.com/office/drawing/2014/main" id="{E4E1A8DD-70B0-4673-A221-968DDD4DB876}"/>
              </a:ext>
            </a:extLst>
          </p:cNvPr>
          <p:cNvPicPr>
            <a:picLocks noGrp="1" noRot="1" noChangeAspect="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1447800" y="1905000"/>
            <a:ext cx="6324600" cy="474345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40120-0B8E-4043-8FF4-729954501F6B}"/>
              </a:ext>
            </a:extLst>
          </p:cNvPr>
          <p:cNvSpPr>
            <a:spLocks noGrp="1"/>
          </p:cNvSpPr>
          <p:nvPr>
            <p:ph type="title"/>
          </p:nvPr>
        </p:nvSpPr>
        <p:spPr>
          <a:xfrm>
            <a:off x="720725" y="457200"/>
            <a:ext cx="7543800" cy="914400"/>
          </a:xfrm>
        </p:spPr>
        <p:txBody>
          <a:bodyPr/>
          <a:lstStyle/>
          <a:p>
            <a:pPr>
              <a:defRPr/>
            </a:pPr>
            <a:r>
              <a:rPr lang="en-US" dirty="0" err="1"/>
              <a:t>iWrite</a:t>
            </a:r>
            <a:r>
              <a:rPr lang="en-US" dirty="0"/>
              <a:t> Words</a:t>
            </a:r>
          </a:p>
        </p:txBody>
      </p:sp>
      <p:pic>
        <p:nvPicPr>
          <p:cNvPr id="4" name="Griffin OT i Write Words.mp4">
            <a:hlinkClick r:id="" action="ppaction://media"/>
            <a:extLst>
              <a:ext uri="{FF2B5EF4-FFF2-40B4-BE49-F238E27FC236}">
                <a16:creationId xmlns:a16="http://schemas.microsoft.com/office/drawing/2014/main" id="{045CB81D-A1E6-4C02-85E3-D621C946E8C7}"/>
              </a:ext>
            </a:extLst>
          </p:cNvPr>
          <p:cNvPicPr>
            <a:picLocks noGrp="1" noRot="1" noChangeAspect="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1143000" y="1524000"/>
            <a:ext cx="6699250" cy="5024438"/>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9C2E4-53CE-4863-B640-4B86DA5B1187}"/>
              </a:ext>
            </a:extLst>
          </p:cNvPr>
          <p:cNvSpPr>
            <a:spLocks noGrp="1"/>
          </p:cNvSpPr>
          <p:nvPr>
            <p:ph type="title"/>
          </p:nvPr>
        </p:nvSpPr>
        <p:spPr>
          <a:xfrm>
            <a:off x="914400" y="377992"/>
            <a:ext cx="7543800" cy="914400"/>
          </a:xfrm>
        </p:spPr>
        <p:txBody>
          <a:bodyPr/>
          <a:lstStyle/>
          <a:p>
            <a:pPr>
              <a:defRPr/>
            </a:pPr>
            <a:r>
              <a:rPr lang="en-US" dirty="0"/>
              <a:t>Behavior Apps</a:t>
            </a:r>
          </a:p>
        </p:txBody>
      </p:sp>
      <p:sp>
        <p:nvSpPr>
          <p:cNvPr id="45059" name="Content Placeholder 2">
            <a:extLst>
              <a:ext uri="{FF2B5EF4-FFF2-40B4-BE49-F238E27FC236}">
                <a16:creationId xmlns:a16="http://schemas.microsoft.com/office/drawing/2014/main" id="{F93E2943-C49C-4B3A-A042-A228B87ED186}"/>
              </a:ext>
            </a:extLst>
          </p:cNvPr>
          <p:cNvSpPr>
            <a:spLocks noGrp="1"/>
          </p:cNvSpPr>
          <p:nvPr>
            <p:ph idx="1"/>
          </p:nvPr>
        </p:nvSpPr>
        <p:spPr>
          <a:xfrm>
            <a:off x="457200" y="1524000"/>
            <a:ext cx="8039100" cy="3086100"/>
          </a:xfrm>
        </p:spPr>
        <p:txBody>
          <a:bodyPr/>
          <a:lstStyle/>
          <a:p>
            <a:pPr>
              <a:buFont typeface="Wingdings" panose="05000000000000000000" pitchFamily="2" charset="2"/>
              <a:buChar char="v"/>
            </a:pPr>
            <a:r>
              <a:rPr lang="en-US" altLang="en-US" b="1"/>
              <a:t>My Choice Board </a:t>
            </a:r>
            <a:r>
              <a:rPr lang="en-US" altLang="en-US"/>
              <a:t>presents a visual display of choices. </a:t>
            </a:r>
          </a:p>
          <a:p>
            <a:pPr>
              <a:buFont typeface="Wingdings" panose="05000000000000000000" pitchFamily="2" charset="2"/>
              <a:buChar char="v"/>
            </a:pPr>
            <a:r>
              <a:rPr lang="en-US" altLang="en-US" b="1"/>
              <a:t>Irewards </a:t>
            </a:r>
            <a:r>
              <a:rPr lang="en-US" altLang="en-US"/>
              <a:t>is similar to a sticker chart.</a:t>
            </a:r>
          </a:p>
          <a:p>
            <a:pPr>
              <a:buFont typeface="Wingdings" panose="05000000000000000000" pitchFamily="2" charset="2"/>
              <a:buChar char="v"/>
            </a:pPr>
            <a:r>
              <a:rPr lang="en-US" altLang="en-US" b="1"/>
              <a:t>Time Timer  </a:t>
            </a:r>
            <a:r>
              <a:rPr lang="en-US" altLang="en-US"/>
              <a:t>gives a visual display for how much time is left in an activity.</a:t>
            </a:r>
            <a:endParaRPr lang="en-US" altLang="en-US" b="1"/>
          </a:p>
        </p:txBody>
      </p:sp>
      <p:pic>
        <p:nvPicPr>
          <p:cNvPr id="45060" name="Picture 3">
            <a:extLst>
              <a:ext uri="{FF2B5EF4-FFF2-40B4-BE49-F238E27FC236}">
                <a16:creationId xmlns:a16="http://schemas.microsoft.com/office/drawing/2014/main" id="{A576E17E-5272-41A8-ADF3-23494F79E55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68337" y="3962400"/>
            <a:ext cx="3779837"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5CC1A-9933-482E-A028-EF989D612915}"/>
              </a:ext>
            </a:extLst>
          </p:cNvPr>
          <p:cNvSpPr>
            <a:spLocks noGrp="1"/>
          </p:cNvSpPr>
          <p:nvPr>
            <p:ph type="title"/>
          </p:nvPr>
        </p:nvSpPr>
        <p:spPr>
          <a:xfrm>
            <a:off x="1066800" y="685800"/>
            <a:ext cx="7543800" cy="914400"/>
          </a:xfrm>
        </p:spPr>
        <p:txBody>
          <a:bodyPr/>
          <a:lstStyle/>
          <a:p>
            <a:pPr>
              <a:defRPr/>
            </a:pPr>
            <a:r>
              <a:rPr lang="en-US" dirty="0"/>
              <a:t>Behavior Apps</a:t>
            </a:r>
          </a:p>
        </p:txBody>
      </p:sp>
      <p:sp>
        <p:nvSpPr>
          <p:cNvPr id="46083" name="Content Placeholder 2">
            <a:extLst>
              <a:ext uri="{FF2B5EF4-FFF2-40B4-BE49-F238E27FC236}">
                <a16:creationId xmlns:a16="http://schemas.microsoft.com/office/drawing/2014/main" id="{3241DD54-A246-4BB7-9BEB-E0478DC5C536}"/>
              </a:ext>
            </a:extLst>
          </p:cNvPr>
          <p:cNvSpPr>
            <a:spLocks noGrp="1"/>
          </p:cNvSpPr>
          <p:nvPr>
            <p:ph idx="1"/>
          </p:nvPr>
        </p:nvSpPr>
        <p:spPr>
          <a:xfrm>
            <a:off x="228600" y="1600200"/>
            <a:ext cx="8039100" cy="4025900"/>
          </a:xfrm>
        </p:spPr>
        <p:txBody>
          <a:bodyPr/>
          <a:lstStyle/>
          <a:p>
            <a:pPr>
              <a:buFont typeface="Wingdings" panose="05000000000000000000" pitchFamily="2" charset="2"/>
              <a:buChar char="v"/>
            </a:pPr>
            <a:r>
              <a:rPr lang="en-US" altLang="en-US" b="1"/>
              <a:t>Choiceworks </a:t>
            </a:r>
            <a:r>
              <a:rPr lang="en-US" altLang="en-US"/>
              <a:t>includes schedules (with timer), waiting, and feelings boards.</a:t>
            </a:r>
          </a:p>
          <a:p>
            <a:pPr>
              <a:buFont typeface="Wingdings" panose="05000000000000000000" pitchFamily="2" charset="2"/>
              <a:buChar char="v"/>
            </a:pPr>
            <a:r>
              <a:rPr lang="en-US" altLang="en-US" b="1"/>
              <a:t>First/Then Schedule</a:t>
            </a:r>
          </a:p>
          <a:p>
            <a:pPr>
              <a:buFont typeface="Wingdings" panose="05000000000000000000" pitchFamily="2" charset="2"/>
              <a:buChar char="v"/>
            </a:pPr>
            <a:r>
              <a:rPr lang="en-US" altLang="en-US" b="1"/>
              <a:t>iPrompts </a:t>
            </a:r>
            <a:r>
              <a:rPr lang="en-US" altLang="en-US"/>
              <a:t>allows you to create schedules                                                    and  provides a visual countdown for                                    activities.</a:t>
            </a:r>
          </a:p>
        </p:txBody>
      </p:sp>
      <p:pic>
        <p:nvPicPr>
          <p:cNvPr id="46084" name="Picture 3">
            <a:extLst>
              <a:ext uri="{FF2B5EF4-FFF2-40B4-BE49-F238E27FC236}">
                <a16:creationId xmlns:a16="http://schemas.microsoft.com/office/drawing/2014/main" id="{40E5726F-DB32-4117-A737-3C48E325A9D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30950" y="2971800"/>
            <a:ext cx="248920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AB3B0-F4EC-454D-96A7-98821D69B619}"/>
              </a:ext>
            </a:extLst>
          </p:cNvPr>
          <p:cNvSpPr>
            <a:spLocks noGrp="1"/>
          </p:cNvSpPr>
          <p:nvPr>
            <p:ph type="title"/>
          </p:nvPr>
        </p:nvSpPr>
        <p:spPr>
          <a:xfrm>
            <a:off x="990600" y="76200"/>
            <a:ext cx="7543800" cy="914400"/>
          </a:xfrm>
        </p:spPr>
        <p:txBody>
          <a:bodyPr/>
          <a:lstStyle/>
          <a:p>
            <a:pPr>
              <a:defRPr/>
            </a:pPr>
            <a:r>
              <a:rPr lang="en-US" dirty="0"/>
              <a:t>Behavior Apps</a:t>
            </a:r>
          </a:p>
        </p:txBody>
      </p:sp>
      <p:sp>
        <p:nvSpPr>
          <p:cNvPr id="47107" name="Content Placeholder 2">
            <a:extLst>
              <a:ext uri="{FF2B5EF4-FFF2-40B4-BE49-F238E27FC236}">
                <a16:creationId xmlns:a16="http://schemas.microsoft.com/office/drawing/2014/main" id="{0E8E83C8-B26B-462A-84B1-8DD290300ABD}"/>
              </a:ext>
            </a:extLst>
          </p:cNvPr>
          <p:cNvSpPr>
            <a:spLocks noGrp="1"/>
          </p:cNvSpPr>
          <p:nvPr>
            <p:ph idx="1"/>
          </p:nvPr>
        </p:nvSpPr>
        <p:spPr>
          <a:xfrm>
            <a:off x="457200" y="1752600"/>
            <a:ext cx="4953000" cy="3657599"/>
          </a:xfrm>
        </p:spPr>
        <p:txBody>
          <a:bodyPr/>
          <a:lstStyle/>
          <a:p>
            <a:pPr>
              <a:buFont typeface="Wingdings" panose="05000000000000000000" pitchFamily="2" charset="2"/>
              <a:buChar char="v"/>
            </a:pPr>
            <a:r>
              <a:rPr lang="en-US" altLang="en-US" b="1" dirty="0" err="1"/>
              <a:t>iEarnedThat</a:t>
            </a:r>
            <a:r>
              <a:rPr lang="en-US" altLang="en-US" b="1" dirty="0"/>
              <a:t> </a:t>
            </a:r>
            <a:r>
              <a:rPr lang="en-US" altLang="en-US" dirty="0"/>
              <a:t>turns a picture of a reward into a puzzle.</a:t>
            </a:r>
          </a:p>
          <a:p>
            <a:pPr>
              <a:buFont typeface="Wingdings" panose="05000000000000000000" pitchFamily="2" charset="2"/>
              <a:buChar char="v"/>
            </a:pPr>
            <a:endParaRPr lang="en-US" altLang="en-US" dirty="0"/>
          </a:p>
          <a:p>
            <a:pPr>
              <a:buFont typeface="Wingdings" panose="05000000000000000000" pitchFamily="2" charset="2"/>
              <a:buChar char="v"/>
            </a:pPr>
            <a:r>
              <a:rPr lang="en-US" altLang="en-US" b="1" dirty="0" err="1"/>
              <a:t>iPraiseU</a:t>
            </a:r>
            <a:r>
              <a:rPr lang="en-US" altLang="en-US" b="1" dirty="0"/>
              <a:t> </a:t>
            </a:r>
            <a:r>
              <a:rPr lang="en-US" altLang="en-US" dirty="0"/>
              <a:t>gives 100 positive                                                       statements for reinforcement.</a:t>
            </a:r>
            <a:endParaRPr lang="en-US" altLang="en-US" b="1" dirty="0"/>
          </a:p>
          <a:p>
            <a:pPr>
              <a:buFont typeface="Wingdings" panose="05000000000000000000" pitchFamily="2" charset="2"/>
              <a:buChar char="v"/>
            </a:pPr>
            <a:endParaRPr lang="en-US" altLang="en-US" dirty="0"/>
          </a:p>
          <a:p>
            <a:pPr>
              <a:buFont typeface="Wingdings" panose="05000000000000000000" pitchFamily="2" charset="2"/>
              <a:buChar char="v"/>
            </a:pPr>
            <a:endParaRPr lang="en-US" altLang="en-US" b="1" dirty="0"/>
          </a:p>
        </p:txBody>
      </p:sp>
      <p:pic>
        <p:nvPicPr>
          <p:cNvPr id="47108" name="Picture 3">
            <a:extLst>
              <a:ext uri="{FF2B5EF4-FFF2-40B4-BE49-F238E27FC236}">
                <a16:creationId xmlns:a16="http://schemas.microsoft.com/office/drawing/2014/main" id="{4962D926-C00E-421D-88FA-37BA8106056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606215"/>
            <a:ext cx="254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30DC5-A01C-4617-ACA5-1D915F303E35}"/>
              </a:ext>
            </a:extLst>
          </p:cNvPr>
          <p:cNvSpPr>
            <a:spLocks noGrp="1"/>
          </p:cNvSpPr>
          <p:nvPr>
            <p:ph type="title"/>
          </p:nvPr>
        </p:nvSpPr>
        <p:spPr>
          <a:xfrm>
            <a:off x="1143000" y="1295400"/>
            <a:ext cx="7543800" cy="914400"/>
          </a:xfrm>
        </p:spPr>
        <p:txBody>
          <a:bodyPr/>
          <a:lstStyle/>
          <a:p>
            <a:pPr>
              <a:defRPr/>
            </a:pPr>
            <a:r>
              <a:rPr lang="en-US" dirty="0"/>
              <a:t>Academic Apps – Early Intervention</a:t>
            </a:r>
          </a:p>
        </p:txBody>
      </p:sp>
      <p:sp>
        <p:nvSpPr>
          <p:cNvPr id="48131" name="Content Placeholder 2">
            <a:extLst>
              <a:ext uri="{FF2B5EF4-FFF2-40B4-BE49-F238E27FC236}">
                <a16:creationId xmlns:a16="http://schemas.microsoft.com/office/drawing/2014/main" id="{29E863DC-A9C3-4EE3-8876-2BB92C96E352}"/>
              </a:ext>
            </a:extLst>
          </p:cNvPr>
          <p:cNvSpPr>
            <a:spLocks noGrp="1"/>
          </p:cNvSpPr>
          <p:nvPr>
            <p:ph idx="1"/>
          </p:nvPr>
        </p:nvSpPr>
        <p:spPr>
          <a:xfrm>
            <a:off x="304800" y="1752600"/>
            <a:ext cx="4953000" cy="4025900"/>
          </a:xfrm>
        </p:spPr>
        <p:txBody>
          <a:bodyPr/>
          <a:lstStyle/>
          <a:p>
            <a:pPr>
              <a:buFont typeface="Wingdings" panose="05000000000000000000" pitchFamily="2" charset="2"/>
              <a:buChar char="v"/>
            </a:pPr>
            <a:r>
              <a:rPr lang="en-US" altLang="en-US" b="1" dirty="0"/>
              <a:t>Monkey Preschool Lunchbox </a:t>
            </a:r>
            <a:r>
              <a:rPr lang="en-US" altLang="en-US" dirty="0"/>
              <a:t>teaches about colors, letters, counting, shapes, sizes, matching, and differences.</a:t>
            </a:r>
          </a:p>
          <a:p>
            <a:pPr>
              <a:buFont typeface="Wingdings" panose="05000000000000000000" pitchFamily="2" charset="2"/>
              <a:buChar char="v"/>
            </a:pPr>
            <a:r>
              <a:rPr lang="en-US" altLang="en-US" b="1" dirty="0" err="1"/>
              <a:t>Injini</a:t>
            </a:r>
            <a:r>
              <a:rPr lang="en-US" altLang="en-US" b="1" dirty="0"/>
              <a:t> </a:t>
            </a:r>
            <a:r>
              <a:rPr lang="en-US" altLang="en-US" dirty="0"/>
              <a:t>includes puzzles, tracing,                                                                     farm games and more.</a:t>
            </a:r>
          </a:p>
          <a:p>
            <a:pPr>
              <a:buFont typeface="Wingdings" panose="05000000000000000000" pitchFamily="2" charset="2"/>
              <a:buChar char="v"/>
            </a:pPr>
            <a:r>
              <a:rPr lang="en-US" altLang="en-US" b="1" dirty="0" err="1"/>
              <a:t>ColorSlapPs</a:t>
            </a:r>
            <a:r>
              <a:rPr lang="en-US" altLang="en-US" b="1" dirty="0"/>
              <a:t> </a:t>
            </a:r>
            <a:r>
              <a:rPr lang="en-US" altLang="en-US" dirty="0"/>
              <a:t>teaches color                                            </a:t>
            </a:r>
            <a:r>
              <a:rPr lang="en-US" altLang="en-US" dirty="0" err="1"/>
              <a:t>identificiation</a:t>
            </a:r>
            <a:r>
              <a:rPr lang="en-US" altLang="en-US" dirty="0"/>
              <a:t>.</a:t>
            </a:r>
            <a:endParaRPr lang="en-US" altLang="en-US" b="1" dirty="0"/>
          </a:p>
        </p:txBody>
      </p:sp>
      <p:pic>
        <p:nvPicPr>
          <p:cNvPr id="48132" name="Picture 3">
            <a:extLst>
              <a:ext uri="{FF2B5EF4-FFF2-40B4-BE49-F238E27FC236}">
                <a16:creationId xmlns:a16="http://schemas.microsoft.com/office/drawing/2014/main" id="{E5DC3FA2-0508-432E-8A12-F3CFE2852F0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108200"/>
            <a:ext cx="3403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8C86F-F040-460F-8A2C-19F50F2BB284}"/>
              </a:ext>
            </a:extLst>
          </p:cNvPr>
          <p:cNvSpPr>
            <a:spLocks noGrp="1"/>
          </p:cNvSpPr>
          <p:nvPr>
            <p:ph type="title"/>
          </p:nvPr>
        </p:nvSpPr>
        <p:spPr>
          <a:xfrm>
            <a:off x="800100" y="381000"/>
            <a:ext cx="7543800" cy="914400"/>
          </a:xfrm>
        </p:spPr>
        <p:txBody>
          <a:bodyPr/>
          <a:lstStyle/>
          <a:p>
            <a:pPr>
              <a:defRPr/>
            </a:pPr>
            <a:r>
              <a:rPr lang="en-US" dirty="0"/>
              <a:t>Reading Apps</a:t>
            </a:r>
          </a:p>
        </p:txBody>
      </p:sp>
      <p:sp>
        <p:nvSpPr>
          <p:cNvPr id="49155" name="Content Placeholder 2">
            <a:extLst>
              <a:ext uri="{FF2B5EF4-FFF2-40B4-BE49-F238E27FC236}">
                <a16:creationId xmlns:a16="http://schemas.microsoft.com/office/drawing/2014/main" id="{3303BCA6-1DD6-47DA-BA7C-A1141CDF3352}"/>
              </a:ext>
            </a:extLst>
          </p:cNvPr>
          <p:cNvSpPr>
            <a:spLocks noGrp="1"/>
          </p:cNvSpPr>
          <p:nvPr>
            <p:ph idx="1"/>
          </p:nvPr>
        </p:nvSpPr>
        <p:spPr>
          <a:xfrm>
            <a:off x="457200" y="2209800"/>
            <a:ext cx="6096000" cy="3657599"/>
          </a:xfrm>
        </p:spPr>
        <p:txBody>
          <a:bodyPr/>
          <a:lstStyle/>
          <a:p>
            <a:pPr>
              <a:buFont typeface="Wingdings" panose="05000000000000000000" pitchFamily="2" charset="2"/>
              <a:buChar char="v"/>
            </a:pPr>
            <a:r>
              <a:rPr lang="en-US" altLang="en-US" b="1" dirty="0" err="1"/>
              <a:t>Meegenius</a:t>
            </a:r>
            <a:r>
              <a:rPr lang="en-US" altLang="en-US" b="1" dirty="0"/>
              <a:t> </a:t>
            </a:r>
            <a:r>
              <a:rPr lang="en-US" altLang="en-US" dirty="0"/>
              <a:t>is a collection of over 300 children’s books that includes word highlighting and read-along technology.</a:t>
            </a:r>
          </a:p>
          <a:p>
            <a:pPr>
              <a:buFont typeface="Wingdings" panose="05000000000000000000" pitchFamily="2" charset="2"/>
              <a:buChar char="v"/>
            </a:pPr>
            <a:r>
              <a:rPr lang="en-US" altLang="en-US" b="1" dirty="0" err="1"/>
              <a:t>PopOut!The</a:t>
            </a:r>
            <a:r>
              <a:rPr lang="en-US" altLang="en-US" b="1" dirty="0"/>
              <a:t> Tale of Peter Rabbit </a:t>
            </a:r>
            <a:r>
              <a:rPr lang="en-US" altLang="en-US" dirty="0"/>
              <a:t>is an interactive, read-along and word highlighting book.</a:t>
            </a:r>
            <a:endParaRPr lang="en-US" altLang="en-US" b="1" dirty="0"/>
          </a:p>
          <a:p>
            <a:pPr>
              <a:buFont typeface="Wingdings" panose="05000000000000000000" pitchFamily="2" charset="2"/>
              <a:buChar char="v"/>
            </a:pPr>
            <a:r>
              <a:rPr lang="en-US" altLang="en-US" b="1" dirty="0"/>
              <a:t>Bob Books </a:t>
            </a:r>
            <a:r>
              <a:rPr lang="en-US" altLang="en-US" dirty="0"/>
              <a:t>includes phonics based                            interactive games.</a:t>
            </a:r>
          </a:p>
          <a:p>
            <a:pPr>
              <a:buFont typeface="Wingdings" panose="05000000000000000000" pitchFamily="2" charset="2"/>
              <a:buChar char="v"/>
            </a:pPr>
            <a:endParaRPr lang="en-US" altLang="en-US" b="1" dirty="0"/>
          </a:p>
        </p:txBody>
      </p:sp>
      <p:pic>
        <p:nvPicPr>
          <p:cNvPr id="49156" name="Picture 3">
            <a:extLst>
              <a:ext uri="{FF2B5EF4-FFF2-40B4-BE49-F238E27FC236}">
                <a16:creationId xmlns:a16="http://schemas.microsoft.com/office/drawing/2014/main" id="{4824D222-198A-4F53-88CB-3F32CF872E8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3124200"/>
            <a:ext cx="241935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CB035-0B73-4E58-BC6B-A68232B23789}"/>
              </a:ext>
            </a:extLst>
          </p:cNvPr>
          <p:cNvSpPr>
            <a:spLocks noGrp="1"/>
          </p:cNvSpPr>
          <p:nvPr>
            <p:ph type="title"/>
          </p:nvPr>
        </p:nvSpPr>
        <p:spPr>
          <a:xfrm>
            <a:off x="1066800" y="685800"/>
            <a:ext cx="7543800" cy="914400"/>
          </a:xfrm>
        </p:spPr>
        <p:txBody>
          <a:bodyPr/>
          <a:lstStyle/>
          <a:p>
            <a:pPr>
              <a:defRPr/>
            </a:pPr>
            <a:r>
              <a:rPr lang="en-US" dirty="0"/>
              <a:t>Math Apps</a:t>
            </a:r>
          </a:p>
        </p:txBody>
      </p:sp>
      <p:sp>
        <p:nvSpPr>
          <p:cNvPr id="50179" name="Content Placeholder 2">
            <a:extLst>
              <a:ext uri="{FF2B5EF4-FFF2-40B4-BE49-F238E27FC236}">
                <a16:creationId xmlns:a16="http://schemas.microsoft.com/office/drawing/2014/main" id="{3F2D4F68-FF70-4845-9E99-AE7C467969C3}"/>
              </a:ext>
            </a:extLst>
          </p:cNvPr>
          <p:cNvSpPr>
            <a:spLocks noGrp="1"/>
          </p:cNvSpPr>
          <p:nvPr>
            <p:ph idx="1"/>
          </p:nvPr>
        </p:nvSpPr>
        <p:spPr>
          <a:xfrm>
            <a:off x="304800" y="2286000"/>
            <a:ext cx="4572000" cy="4025900"/>
          </a:xfrm>
        </p:spPr>
        <p:txBody>
          <a:bodyPr/>
          <a:lstStyle/>
          <a:p>
            <a:pPr>
              <a:buFont typeface="Wingdings" panose="05000000000000000000" pitchFamily="2" charset="2"/>
              <a:buChar char="v"/>
            </a:pPr>
            <a:r>
              <a:rPr lang="en-US" altLang="en-US"/>
              <a:t> </a:t>
            </a:r>
            <a:r>
              <a:rPr lang="en-US" altLang="en-US" b="1"/>
              <a:t>Toddler Counting </a:t>
            </a:r>
            <a:r>
              <a:rPr lang="en-US" altLang="en-US"/>
              <a:t>teaches counting using 1:1 correspondence.  Very reinforcing!</a:t>
            </a:r>
          </a:p>
          <a:p>
            <a:pPr>
              <a:buFont typeface="Wingdings" panose="05000000000000000000" pitchFamily="2" charset="2"/>
              <a:buChar char="v"/>
            </a:pPr>
            <a:r>
              <a:rPr lang="en-US" altLang="en-US" b="1"/>
              <a:t>Monkey Math School Sunshine </a:t>
            </a:r>
            <a:r>
              <a:rPr lang="en-US" altLang="en-US"/>
              <a:t>teaches sequencing, patterning, counting, adding                                                                     and subtracting.</a:t>
            </a:r>
          </a:p>
          <a:p>
            <a:pPr>
              <a:buFont typeface="Wingdings" panose="05000000000000000000" pitchFamily="2" charset="2"/>
              <a:buChar char="v"/>
            </a:pPr>
            <a:endParaRPr lang="en-US" altLang="en-US" b="1"/>
          </a:p>
        </p:txBody>
      </p:sp>
      <p:pic>
        <p:nvPicPr>
          <p:cNvPr id="50180" name="Picture 2">
            <a:extLst>
              <a:ext uri="{FF2B5EF4-FFF2-40B4-BE49-F238E27FC236}">
                <a16:creationId xmlns:a16="http://schemas.microsoft.com/office/drawing/2014/main" id="{22F98EEA-1790-4984-B2DA-EC4DF109CA8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2201863"/>
            <a:ext cx="3886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B89DC-8DA3-400F-B988-98703A8DFA54}"/>
              </a:ext>
            </a:extLst>
          </p:cNvPr>
          <p:cNvSpPr>
            <a:spLocks noGrp="1"/>
          </p:cNvSpPr>
          <p:nvPr>
            <p:ph type="title"/>
          </p:nvPr>
        </p:nvSpPr>
        <p:spPr>
          <a:xfrm>
            <a:off x="1062990" y="509337"/>
            <a:ext cx="7543800" cy="914400"/>
          </a:xfrm>
        </p:spPr>
        <p:txBody>
          <a:bodyPr/>
          <a:lstStyle/>
          <a:p>
            <a:pPr>
              <a:defRPr/>
            </a:pPr>
            <a:r>
              <a:rPr lang="en-US" dirty="0" err="1"/>
              <a:t>Maths</a:t>
            </a:r>
            <a:r>
              <a:rPr lang="en-US" dirty="0"/>
              <a:t> Apps</a:t>
            </a:r>
          </a:p>
        </p:txBody>
      </p:sp>
      <p:sp>
        <p:nvSpPr>
          <p:cNvPr id="3" name="Content Placeholder 2">
            <a:extLst>
              <a:ext uri="{FF2B5EF4-FFF2-40B4-BE49-F238E27FC236}">
                <a16:creationId xmlns:a16="http://schemas.microsoft.com/office/drawing/2014/main" id="{2919979F-15F2-46D0-A783-DB1064028007}"/>
              </a:ext>
            </a:extLst>
          </p:cNvPr>
          <p:cNvSpPr>
            <a:spLocks noGrp="1"/>
          </p:cNvSpPr>
          <p:nvPr>
            <p:ph idx="1"/>
          </p:nvPr>
        </p:nvSpPr>
        <p:spPr>
          <a:xfrm>
            <a:off x="552450" y="2133600"/>
            <a:ext cx="4552950" cy="4025900"/>
          </a:xfrm>
        </p:spPr>
        <p:txBody>
          <a:bodyPr/>
          <a:lstStyle/>
          <a:p>
            <a:pPr>
              <a:buFont typeface="Wingdings" pitchFamily="2" charset="2"/>
              <a:buChar char="v"/>
              <a:defRPr/>
            </a:pPr>
            <a:r>
              <a:rPr lang="en-US" b="1" dirty="0"/>
              <a:t>Math Magic </a:t>
            </a:r>
            <a:r>
              <a:rPr lang="en-US" dirty="0"/>
              <a:t>teaches addition, subtraction, multiplication and division with lots of positive reinforcement.</a:t>
            </a:r>
          </a:p>
          <a:p>
            <a:pPr>
              <a:buFont typeface="Wingdings" pitchFamily="2" charset="2"/>
              <a:buChar char="v"/>
              <a:defRPr/>
            </a:pPr>
            <a:r>
              <a:rPr lang="en-US" b="1" dirty="0"/>
              <a:t>Adding Apples </a:t>
            </a:r>
            <a:r>
              <a:rPr lang="en-US" dirty="0"/>
              <a:t>teaches simple addition problems with visual supports.</a:t>
            </a:r>
          </a:p>
          <a:p>
            <a:pPr>
              <a:buFont typeface="Wingdings" pitchFamily="2" charset="2"/>
              <a:buChar char="v"/>
              <a:defRPr/>
            </a:pPr>
            <a:r>
              <a:rPr lang="en-US" b="1" dirty="0"/>
              <a:t>Subtracting Sardines                                                         </a:t>
            </a:r>
            <a:r>
              <a:rPr lang="en-US" dirty="0"/>
              <a:t>teaches simple subtraction                                                              problems with visual                                                                 supports.</a:t>
            </a:r>
            <a:endParaRPr lang="en-US" b="1" dirty="0"/>
          </a:p>
          <a:p>
            <a:pPr marL="0" indent="0">
              <a:buFontTx/>
              <a:buNone/>
              <a:defRPr/>
            </a:pPr>
            <a:endParaRPr lang="en-US" b="1" dirty="0"/>
          </a:p>
          <a:p>
            <a:pPr>
              <a:buFont typeface="Wingdings" pitchFamily="2" charset="2"/>
              <a:buChar char="v"/>
              <a:defRPr/>
            </a:pPr>
            <a:endParaRPr lang="en-US" b="1" dirty="0"/>
          </a:p>
          <a:p>
            <a:pPr>
              <a:buFont typeface="Wingdings" pitchFamily="2" charset="2"/>
              <a:buChar char="v"/>
              <a:defRPr/>
            </a:pPr>
            <a:endParaRPr lang="en-US" b="1" dirty="0"/>
          </a:p>
        </p:txBody>
      </p:sp>
      <p:pic>
        <p:nvPicPr>
          <p:cNvPr id="51204" name="Picture 3">
            <a:extLst>
              <a:ext uri="{FF2B5EF4-FFF2-40B4-BE49-F238E27FC236}">
                <a16:creationId xmlns:a16="http://schemas.microsoft.com/office/drawing/2014/main" id="{444E361B-8F6E-40E9-8419-0890178513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62964" y="2209800"/>
            <a:ext cx="403860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41595-0FA3-4E50-97BD-504C956779B0}"/>
              </a:ext>
            </a:extLst>
          </p:cNvPr>
          <p:cNvSpPr>
            <a:spLocks noGrp="1"/>
          </p:cNvSpPr>
          <p:nvPr>
            <p:ph type="title"/>
          </p:nvPr>
        </p:nvSpPr>
        <p:spPr>
          <a:xfrm>
            <a:off x="990600" y="609600"/>
            <a:ext cx="7543800" cy="914400"/>
          </a:xfrm>
        </p:spPr>
        <p:txBody>
          <a:bodyPr/>
          <a:lstStyle/>
          <a:p>
            <a:pPr>
              <a:defRPr/>
            </a:pPr>
            <a:r>
              <a:rPr lang="en-US" dirty="0"/>
              <a:t>Math Apps</a:t>
            </a:r>
          </a:p>
        </p:txBody>
      </p:sp>
      <p:sp>
        <p:nvSpPr>
          <p:cNvPr id="52227" name="Content Placeholder 2">
            <a:extLst>
              <a:ext uri="{FF2B5EF4-FFF2-40B4-BE49-F238E27FC236}">
                <a16:creationId xmlns:a16="http://schemas.microsoft.com/office/drawing/2014/main" id="{3DDC1CA1-8830-4447-9F55-C8BF2FFA4F3B}"/>
              </a:ext>
            </a:extLst>
          </p:cNvPr>
          <p:cNvSpPr>
            <a:spLocks noGrp="1"/>
          </p:cNvSpPr>
          <p:nvPr>
            <p:ph idx="1"/>
          </p:nvPr>
        </p:nvSpPr>
        <p:spPr>
          <a:xfrm>
            <a:off x="304800" y="1905000"/>
            <a:ext cx="4705350" cy="4025900"/>
          </a:xfrm>
        </p:spPr>
        <p:txBody>
          <a:bodyPr/>
          <a:lstStyle/>
          <a:p>
            <a:pPr>
              <a:buFont typeface="Wingdings" panose="05000000000000000000" pitchFamily="2" charset="2"/>
              <a:buChar char="v"/>
            </a:pPr>
            <a:r>
              <a:rPr lang="en-US" altLang="en-US" b="1" dirty="0"/>
              <a:t>Cash Cow </a:t>
            </a:r>
            <a:r>
              <a:rPr lang="en-US" altLang="en-US" dirty="0"/>
              <a:t>is a fun game about coins.</a:t>
            </a:r>
            <a:endParaRPr lang="en-US" altLang="en-US" b="1" dirty="0"/>
          </a:p>
          <a:p>
            <a:pPr>
              <a:buFont typeface="Wingdings" panose="05000000000000000000" pitchFamily="2" charset="2"/>
              <a:buChar char="v"/>
            </a:pPr>
            <a:r>
              <a:rPr lang="en-US" altLang="en-US" b="1" dirty="0"/>
              <a:t>Coin Math </a:t>
            </a:r>
            <a:r>
              <a:rPr lang="en-US" altLang="en-US" dirty="0"/>
              <a:t>teaches money skills ranging from matching coins to making change.</a:t>
            </a:r>
          </a:p>
          <a:p>
            <a:pPr>
              <a:buFont typeface="Wingdings" panose="05000000000000000000" pitchFamily="2" charset="2"/>
              <a:buChar char="v"/>
            </a:pPr>
            <a:r>
              <a:rPr lang="en-US" altLang="en-US" b="1" dirty="0" err="1"/>
              <a:t>MakeChange</a:t>
            </a:r>
            <a:r>
              <a:rPr lang="en-US" altLang="en-US" b="1" dirty="0"/>
              <a:t> </a:t>
            </a:r>
            <a:r>
              <a:rPr lang="en-US" altLang="en-US" dirty="0"/>
              <a:t>has the                                                                                             learner use coins to                                                                                     make different amounts.</a:t>
            </a:r>
            <a:endParaRPr lang="en-US" altLang="en-US" b="1" dirty="0"/>
          </a:p>
          <a:p>
            <a:pPr>
              <a:buFont typeface="Wingdings" panose="05000000000000000000" pitchFamily="2" charset="2"/>
              <a:buChar char="v"/>
            </a:pPr>
            <a:endParaRPr lang="en-US" altLang="en-US" b="1" dirty="0"/>
          </a:p>
        </p:txBody>
      </p:sp>
      <p:pic>
        <p:nvPicPr>
          <p:cNvPr id="52228" name="Picture 3">
            <a:extLst>
              <a:ext uri="{FF2B5EF4-FFF2-40B4-BE49-F238E27FC236}">
                <a16:creationId xmlns:a16="http://schemas.microsoft.com/office/drawing/2014/main" id="{BE0AE646-FABD-4126-A88C-B01872D8E82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06089" y="2317750"/>
            <a:ext cx="43815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lementa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Elemental</Template>
  <TotalTime>232</TotalTime>
  <Words>5471</Words>
  <Application>Microsoft Office PowerPoint</Application>
  <PresentationFormat>On-screen Show (4:3)</PresentationFormat>
  <Paragraphs>651</Paragraphs>
  <Slides>119</Slides>
  <Notes>27</Notes>
  <HiddenSlides>0</HiddenSlides>
  <MMClips>10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119</vt:i4>
      </vt:variant>
    </vt:vector>
  </HeadingPairs>
  <TitlesOfParts>
    <vt:vector size="126" baseType="lpstr">
      <vt:lpstr>Algerian</vt:lpstr>
      <vt:lpstr>Arial</vt:lpstr>
      <vt:lpstr>Calibri</vt:lpstr>
      <vt:lpstr>Gill Sans MT</vt:lpstr>
      <vt:lpstr>Palatino Linotype</vt:lpstr>
      <vt:lpstr>Wingdings</vt:lpstr>
      <vt:lpstr>Elemental</vt:lpstr>
      <vt:lpstr>The iPad Modern day baby sitter or beneficial tool?   Tomi Agboola – Odeleye Speech and Language Therapist</vt:lpstr>
      <vt:lpstr>What is Assistive Technology?</vt:lpstr>
      <vt:lpstr>Assistive Technology Devices</vt:lpstr>
      <vt:lpstr>PowerPoint Presentation</vt:lpstr>
      <vt:lpstr>PowerPoint Presentation</vt:lpstr>
      <vt:lpstr>Using tablets as Assistive Technology</vt:lpstr>
      <vt:lpstr>Cons</vt:lpstr>
      <vt:lpstr>Pros</vt:lpstr>
      <vt:lpstr>Autism and Communication</vt:lpstr>
      <vt:lpstr>Visual Learners</vt:lpstr>
      <vt:lpstr>Interest in Multimedia</vt:lpstr>
      <vt:lpstr>Preferred Play </vt:lpstr>
      <vt:lpstr>Computer-Aided Instruction (CAI)</vt:lpstr>
      <vt:lpstr>Attending</vt:lpstr>
      <vt:lpstr>Acquisition of Skills</vt:lpstr>
      <vt:lpstr>Assistive Technology &amp; Apps</vt:lpstr>
      <vt:lpstr>The first study w/ iPads &amp; Autistic children</vt:lpstr>
      <vt:lpstr>Links to Lists of AT Apps for Individuals with Disabilities</vt:lpstr>
      <vt:lpstr>Apple’s iTunes has a collection of apps for special education in its Apple Store.</vt:lpstr>
      <vt:lpstr>PowerPoint Presentation</vt:lpstr>
      <vt:lpstr>Remember . . . </vt:lpstr>
      <vt:lpstr>Recommendations</vt:lpstr>
      <vt:lpstr>Communication </vt:lpstr>
      <vt:lpstr>What is meant by expressive and receptive language?</vt:lpstr>
      <vt:lpstr>Characteristics of AAC Users</vt:lpstr>
      <vt:lpstr>A – A - C</vt:lpstr>
      <vt:lpstr>A - A - C</vt:lpstr>
      <vt:lpstr>A - A - C</vt:lpstr>
      <vt:lpstr>Symbols</vt:lpstr>
      <vt:lpstr>Benefits of AAC</vt:lpstr>
      <vt:lpstr>Benefits of AAC</vt:lpstr>
      <vt:lpstr>Challenges of AAC</vt:lpstr>
      <vt:lpstr>AAC in Action</vt:lpstr>
      <vt:lpstr>PowerPoint Presentation</vt:lpstr>
      <vt:lpstr> </vt:lpstr>
      <vt:lpstr>Carly’s Voice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AAC Considerations for a Young Child </vt:lpstr>
      <vt:lpstr>PowerPoint Presentation</vt:lpstr>
      <vt:lpstr>PowerPoint Presentation</vt:lpstr>
      <vt:lpstr>PowerPoint Presentation</vt:lpstr>
      <vt:lpstr>PowerPoint Presentation</vt:lpstr>
      <vt:lpstr>PowerPoint Presentation</vt:lpstr>
      <vt:lpstr>PowerPoint Presentation</vt:lpstr>
      <vt:lpstr> ‘Getting AAC Users  COMMUNICATING regardless of AAC system used  (no tech, low tech, high tech)  or skill level!...’  Many thanks to Lauren Enders, ATC, Bucks County      </vt:lpstr>
      <vt:lpstr>PowerPoint Presentation</vt:lpstr>
      <vt:lpstr>Normal Language Development</vt:lpstr>
      <vt:lpstr>Augmented Language Input</vt:lpstr>
      <vt:lpstr>Principles of Modeling</vt:lpstr>
      <vt:lpstr>When can I expect the student to use the words I have modeled? </vt:lpstr>
      <vt:lpstr>PowerPoint Presentation</vt:lpstr>
      <vt:lpstr>PowerPoint Presentation</vt:lpstr>
      <vt:lpstr>Modeling within a Prompt Hierarchy (prompt only as much as the student needs to respond!)</vt:lpstr>
      <vt:lpstr>PowerPoint Presentation</vt:lpstr>
      <vt:lpstr>PowerPoint Presentation</vt:lpstr>
      <vt:lpstr>PowerPoint Presentation</vt:lpstr>
      <vt:lpstr>Core Words – Top 60!  </vt:lpstr>
      <vt:lpstr>PowerPoint Presentation</vt:lpstr>
      <vt:lpstr>Core Board – First 50  (remake of core board from Pixon Project with BM symbols)</vt:lpstr>
      <vt:lpstr>PowerPoint Presentation</vt:lpstr>
      <vt:lpstr>PowerPoint Presentation</vt:lpstr>
      <vt:lpstr>PowerPoint Presentation</vt:lpstr>
      <vt:lpstr>PowerPoint Presentation</vt:lpstr>
      <vt:lpstr>PowerPoint Presentation</vt:lpstr>
      <vt:lpstr>PowerPoint Presentation</vt:lpstr>
      <vt:lpstr>Examples</vt:lpstr>
      <vt:lpstr>TEACHING BEHAVIOR &amp; PROCEDURES VIDEO MODELING SELF MONITORING</vt:lpstr>
      <vt:lpstr>Communication Apps</vt:lpstr>
      <vt:lpstr>Teaching Communication</vt:lpstr>
      <vt:lpstr>Manding </vt:lpstr>
      <vt:lpstr>Communication Apps</vt:lpstr>
      <vt:lpstr> Communication Apps</vt:lpstr>
      <vt:lpstr>Proloquo2Go</vt:lpstr>
      <vt:lpstr>Communication Apps</vt:lpstr>
      <vt:lpstr>Other Speech Apps</vt:lpstr>
      <vt:lpstr>Teaching Adjectives</vt:lpstr>
      <vt:lpstr>Building Sentences with Verbs</vt:lpstr>
      <vt:lpstr>Teaching Motor Skills</vt:lpstr>
      <vt:lpstr>Motor Skills Apps</vt:lpstr>
      <vt:lpstr>Motor Skills Apps</vt:lpstr>
      <vt:lpstr>Motor Skills Apps</vt:lpstr>
      <vt:lpstr>Writing with Doodle Buddy</vt:lpstr>
      <vt:lpstr>iWrite Words</vt:lpstr>
      <vt:lpstr>Behavior Apps</vt:lpstr>
      <vt:lpstr>Behavior Apps</vt:lpstr>
      <vt:lpstr>Behavior Apps</vt:lpstr>
      <vt:lpstr>Academic Apps – Early Intervention</vt:lpstr>
      <vt:lpstr>Reading Apps</vt:lpstr>
      <vt:lpstr>Math Apps</vt:lpstr>
      <vt:lpstr>Maths Apps</vt:lpstr>
      <vt:lpstr>Math Apps</vt:lpstr>
      <vt:lpstr>Khan Academy</vt:lpstr>
      <vt:lpstr>Question Builder</vt:lpstr>
      <vt:lpstr>Coin Math</vt:lpstr>
      <vt:lpstr>Small Group Instruction with Academic Apps</vt:lpstr>
      <vt:lpstr>My PlayHome</vt:lpstr>
      <vt:lpstr>PowerPoint Presentation</vt:lpstr>
      <vt:lpstr>Which Go Together?</vt:lpstr>
      <vt:lpstr>PowerPoint Presentation</vt:lpstr>
      <vt:lpstr>Phonics Made Easy</vt:lpstr>
      <vt:lpstr>PowerPoint Presentation</vt:lpstr>
      <vt:lpstr>123 Animals Counting</vt:lpstr>
      <vt:lpstr>PowerPoint Presentation</vt:lpstr>
      <vt:lpstr>Behavior Tracker Pro</vt:lpstr>
      <vt:lpstr>PowerPoint Presentation</vt:lpstr>
      <vt:lpstr>iCommunicate</vt:lpstr>
      <vt:lpstr>PowerPoint Presentation</vt:lpstr>
      <vt:lpstr>Proloquo2Go</vt:lpstr>
      <vt:lpstr>PowerPoint Presentation</vt:lpstr>
      <vt:lpstr>PowerPoint Presentation</vt:lpstr>
      <vt:lpstr>A NATURAL OUTCOME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Apps as Assistive Technology</dc:title>
  <dc:creator>Windows User</dc:creator>
  <cp:lastModifiedBy>T Agboola-Odeleye</cp:lastModifiedBy>
  <cp:revision>45</cp:revision>
  <dcterms:created xsi:type="dcterms:W3CDTF">2012-06-30T18:22:28Z</dcterms:created>
  <dcterms:modified xsi:type="dcterms:W3CDTF">2019-07-30T07:20:05Z</dcterms:modified>
</cp:coreProperties>
</file>